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C946BA-0352-4472-A86E-E9A815610D7E}">
  <a:tblStyle styleId="{7CC946BA-0352-4472-A86E-E9A815610D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stat.berkeley.edu/~breiman/RandomForests/cc_home.ht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Ratio between the actual and predicted values. It can be used when you don’t want to penalize huge differences when both the values are huge numbers. </a:t>
            </a:r>
            <a:endParaRPr/>
          </a:p>
        </p:txBody>
      </p:sp>
      <p:sp>
        <p:nvSpPr>
          <p:cNvPr id="124" name="Google Shape;124;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d7aab901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d7aab90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d7aab901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7d7aab901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d7c2939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d7c2939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d7c29399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d7c29399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d7c29399a_2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d7c29399a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600">
                <a:solidFill>
                  <a:schemeClr val="dk1"/>
                </a:solidFill>
                <a:highlight>
                  <a:srgbClr val="FFFFFF"/>
                </a:highlight>
                <a:latin typeface="Georgia"/>
                <a:ea typeface="Georgia"/>
                <a:cs typeface="Georgia"/>
                <a:sym typeface="Georgia"/>
              </a:rPr>
              <a:t>The </a:t>
            </a:r>
            <a:r>
              <a:rPr lang="en-IN" sz="1600">
                <a:solidFill>
                  <a:schemeClr val="hlink"/>
                </a:solidFill>
                <a:highlight>
                  <a:srgbClr val="FFFFFF"/>
                </a:highlight>
                <a:uFill>
                  <a:noFill/>
                </a:uFill>
                <a:latin typeface="Georgia"/>
                <a:ea typeface="Georgia"/>
                <a:cs typeface="Georgia"/>
                <a:sym typeface="Georgia"/>
                <a:hlinkClick r:id="rId3"/>
              </a:rPr>
              <a:t>random forest</a:t>
            </a:r>
            <a:r>
              <a:rPr lang="en-IN" sz="1600">
                <a:solidFill>
                  <a:schemeClr val="dk1"/>
                </a:solidFill>
                <a:highlight>
                  <a:srgbClr val="FFFFFF"/>
                </a:highlight>
                <a:latin typeface="Georgia"/>
                <a:ea typeface="Georgia"/>
                <a:cs typeface="Georgia"/>
                <a:sym typeface="Georgia"/>
              </a:rPr>
              <a:t> is a model made up of many decision trees. When training, each tree in a random forest learns from a </a:t>
            </a:r>
            <a:r>
              <a:rPr lang="en-IN" sz="1600" b="1">
                <a:solidFill>
                  <a:schemeClr val="dk1"/>
                </a:solidFill>
                <a:highlight>
                  <a:srgbClr val="FFFFFF"/>
                </a:highlight>
                <a:latin typeface="Georgia"/>
                <a:ea typeface="Georgia"/>
                <a:cs typeface="Georgia"/>
                <a:sym typeface="Georgia"/>
              </a:rPr>
              <a:t>random</a:t>
            </a:r>
            <a:r>
              <a:rPr lang="en-IN" sz="1600">
                <a:solidFill>
                  <a:schemeClr val="dk1"/>
                </a:solidFill>
                <a:highlight>
                  <a:srgbClr val="FFFFFF"/>
                </a:highlight>
                <a:latin typeface="Georgia"/>
                <a:ea typeface="Georgia"/>
                <a:cs typeface="Georgia"/>
                <a:sym typeface="Georgia"/>
              </a:rPr>
              <a:t> sample of the data points.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7d7aab901b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7d7aab901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d7c29399a_2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d7c29399a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Autofit/>
          </a:bodyPr>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47" name="Google Shape;47;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2" name="Google Shape;52;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2100"/>
              </a:spcBef>
              <a:spcAft>
                <a:spcPts val="0"/>
              </a:spcAft>
              <a:buClr>
                <a:schemeClr val="dk1"/>
              </a:buClr>
              <a:buSzPts val="1800"/>
              <a:buChar char="○"/>
              <a:defRPr/>
            </a:lvl2pPr>
            <a:lvl3pPr marL="1371600" lvl="2" indent="-342900" algn="l" rtl="0">
              <a:lnSpc>
                <a:spcPct val="90000"/>
              </a:lnSpc>
              <a:spcBef>
                <a:spcPts val="2100"/>
              </a:spcBef>
              <a:spcAft>
                <a:spcPts val="0"/>
              </a:spcAft>
              <a:buClr>
                <a:schemeClr val="dk1"/>
              </a:buClr>
              <a:buSzPts val="1800"/>
              <a:buChar char="■"/>
              <a:defRPr/>
            </a:lvl3pPr>
            <a:lvl4pPr marL="1828800" lvl="3" indent="-342900" algn="l" rtl="0">
              <a:lnSpc>
                <a:spcPct val="90000"/>
              </a:lnSpc>
              <a:spcBef>
                <a:spcPts val="2100"/>
              </a:spcBef>
              <a:spcAft>
                <a:spcPts val="0"/>
              </a:spcAft>
              <a:buClr>
                <a:schemeClr val="dk1"/>
              </a:buClr>
              <a:buSzPts val="1800"/>
              <a:buChar char="●"/>
              <a:defRPr/>
            </a:lvl4pPr>
            <a:lvl5pPr marL="2286000" lvl="4" indent="-342900" algn="l" rtl="0">
              <a:lnSpc>
                <a:spcPct val="90000"/>
              </a:lnSpc>
              <a:spcBef>
                <a:spcPts val="2100"/>
              </a:spcBef>
              <a:spcAft>
                <a:spcPts val="0"/>
              </a:spcAft>
              <a:buClr>
                <a:schemeClr val="dk1"/>
              </a:buClr>
              <a:buSzPts val="1800"/>
              <a:buChar char="○"/>
              <a:defRPr/>
            </a:lvl5pPr>
            <a:lvl6pPr marL="2743200" lvl="5" indent="-342900" algn="l" rtl="0">
              <a:lnSpc>
                <a:spcPct val="90000"/>
              </a:lnSpc>
              <a:spcBef>
                <a:spcPts val="21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a:endParaRPr/>
          </a:p>
        </p:txBody>
      </p:sp>
      <p:sp>
        <p:nvSpPr>
          <p:cNvPr id="53" name="Google Shape;53;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9" name="Google Shape;19;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3" name="Google Shape;23;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4" name="Google Shape;24;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0" name="Google Shape;30;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1" name="Google Shape;31;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9" name="Google Shape;39;p9"/>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0" name="Google Shape;40;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Mean_squared_error"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l="18746" t="39236" r="52138" b="24128"/>
          <a:stretch/>
        </p:blipFill>
        <p:spPr>
          <a:xfrm>
            <a:off x="5965794" y="2911876"/>
            <a:ext cx="5749661" cy="3733246"/>
          </a:xfrm>
          <a:prstGeom prst="rect">
            <a:avLst/>
          </a:prstGeom>
          <a:noFill/>
          <a:ln>
            <a:noFill/>
          </a:ln>
        </p:spPr>
      </p:pic>
      <p:sp>
        <p:nvSpPr>
          <p:cNvPr id="61" name="Google Shape;61;p14"/>
          <p:cNvSpPr txBox="1">
            <a:spLocks noGrp="1"/>
          </p:cNvSpPr>
          <p:nvPr>
            <p:ph type="ctrTitle"/>
          </p:nvPr>
        </p:nvSpPr>
        <p:spPr>
          <a:xfrm>
            <a:off x="1524000" y="733425"/>
            <a:ext cx="9144000" cy="180022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C000"/>
              </a:buClr>
              <a:buSzPts val="3600"/>
              <a:buFont typeface="Calibri"/>
              <a:buNone/>
            </a:pPr>
            <a:r>
              <a:rPr lang="en-IN" sz="3600" b="1">
                <a:solidFill>
                  <a:srgbClr val="FFC000"/>
                </a:solidFill>
                <a:latin typeface="Calibri"/>
                <a:ea typeface="Calibri"/>
                <a:cs typeface="Calibri"/>
                <a:sym typeface="Calibri"/>
              </a:rPr>
              <a:t>HACKATHON – 2</a:t>
            </a:r>
            <a:br>
              <a:rPr lang="en-IN" sz="3600" b="1">
                <a:solidFill>
                  <a:srgbClr val="FFC000"/>
                </a:solidFill>
                <a:latin typeface="Calibri"/>
                <a:ea typeface="Calibri"/>
                <a:cs typeface="Calibri"/>
                <a:sym typeface="Calibri"/>
              </a:rPr>
            </a:br>
            <a:r>
              <a:rPr lang="en-IN" sz="4800" b="1">
                <a:solidFill>
                  <a:srgbClr val="7030A0"/>
                </a:solidFill>
                <a:latin typeface="Calibri"/>
                <a:ea typeface="Calibri"/>
                <a:cs typeface="Calibri"/>
                <a:sym typeface="Calibri"/>
              </a:rPr>
              <a:t>Credit Card Consumption Prediction</a:t>
            </a:r>
            <a:endParaRPr sz="4800" b="1">
              <a:solidFill>
                <a:srgbClr val="7030A0"/>
              </a:solidFill>
              <a:latin typeface="Calibri"/>
              <a:ea typeface="Calibri"/>
              <a:cs typeface="Calibri"/>
              <a:sym typeface="Calibri"/>
            </a:endParaRPr>
          </a:p>
        </p:txBody>
      </p:sp>
      <p:sp>
        <p:nvSpPr>
          <p:cNvPr id="62" name="Google Shape;62;p14"/>
          <p:cNvSpPr txBox="1">
            <a:spLocks noGrp="1"/>
          </p:cNvSpPr>
          <p:nvPr>
            <p:ph type="subTitle" idx="1"/>
          </p:nvPr>
        </p:nvSpPr>
        <p:spPr>
          <a:xfrm>
            <a:off x="1524000" y="2676525"/>
            <a:ext cx="9144000" cy="966900"/>
          </a:xfrm>
          <a:prstGeom prst="rect">
            <a:avLst/>
          </a:prstGeom>
          <a:noFill/>
          <a:ln>
            <a:noFill/>
          </a:ln>
        </p:spPr>
        <p:txBody>
          <a:bodyPr spcFirstLastPara="1" wrap="square" lIns="91425" tIns="45700" rIns="91425" bIns="45700" anchor="t" anchorCtr="0">
            <a:noAutofit/>
          </a:bodyPr>
          <a:lstStyle/>
          <a:p>
            <a:pPr marL="0" lvl="0" indent="0" algn="ctr" rtl="0">
              <a:lnSpc>
                <a:spcPct val="70000"/>
              </a:lnSpc>
              <a:spcBef>
                <a:spcPts val="0"/>
              </a:spcBef>
              <a:spcAft>
                <a:spcPts val="0"/>
              </a:spcAft>
              <a:buClr>
                <a:srgbClr val="FFC000"/>
              </a:buClr>
              <a:buSzPts val="1679"/>
              <a:buNone/>
            </a:pPr>
            <a:r>
              <a:rPr lang="en-IN" sz="2000" b="1">
                <a:solidFill>
                  <a:srgbClr val="7030A0"/>
                </a:solidFill>
                <a:latin typeface="Calibri"/>
                <a:ea typeface="Calibri"/>
                <a:cs typeface="Calibri"/>
                <a:sym typeface="Calibri"/>
              </a:rPr>
              <a:t>TEAM - NSVD</a:t>
            </a:r>
            <a:endParaRPr sz="2000" b="1">
              <a:solidFill>
                <a:srgbClr val="7030A0"/>
              </a:solidFill>
              <a:latin typeface="Calibri"/>
              <a:ea typeface="Calibri"/>
              <a:cs typeface="Calibri"/>
              <a:sym typeface="Calibri"/>
            </a:endParaRPr>
          </a:p>
          <a:p>
            <a:pPr marL="0" lvl="0" indent="0" algn="ctr" rtl="0">
              <a:lnSpc>
                <a:spcPct val="70000"/>
              </a:lnSpc>
              <a:spcBef>
                <a:spcPts val="0"/>
              </a:spcBef>
              <a:spcAft>
                <a:spcPts val="0"/>
              </a:spcAft>
              <a:buClr>
                <a:srgbClr val="FFC000"/>
              </a:buClr>
              <a:buSzPts val="1679"/>
              <a:buNone/>
            </a:pPr>
            <a:endParaRPr sz="1679" b="1">
              <a:solidFill>
                <a:srgbClr val="FFC000"/>
              </a:solidFill>
            </a:endParaRPr>
          </a:p>
          <a:p>
            <a:pPr marL="0" lvl="0" indent="0" algn="ctr" rtl="0">
              <a:lnSpc>
                <a:spcPct val="70000"/>
              </a:lnSpc>
              <a:spcBef>
                <a:spcPts val="0"/>
              </a:spcBef>
              <a:spcAft>
                <a:spcPts val="0"/>
              </a:spcAft>
              <a:buClr>
                <a:srgbClr val="FFC000"/>
              </a:buClr>
              <a:buSzPts val="1679"/>
              <a:buNone/>
            </a:pPr>
            <a:r>
              <a:rPr lang="en-IN" sz="1679" b="1">
                <a:solidFill>
                  <a:srgbClr val="FFC000"/>
                </a:solidFill>
                <a:latin typeface="Calibri"/>
                <a:ea typeface="Calibri"/>
                <a:cs typeface="Calibri"/>
                <a:sym typeface="Calibri"/>
              </a:rPr>
              <a:t>Dashang Makwana</a:t>
            </a:r>
            <a:endParaRPr>
              <a:latin typeface="Calibri"/>
              <a:ea typeface="Calibri"/>
              <a:cs typeface="Calibri"/>
              <a:sym typeface="Calibri"/>
            </a:endParaRPr>
          </a:p>
          <a:p>
            <a:pPr marL="0" lvl="0" indent="0" algn="ctr" rtl="0">
              <a:lnSpc>
                <a:spcPct val="70000"/>
              </a:lnSpc>
              <a:spcBef>
                <a:spcPts val="1000"/>
              </a:spcBef>
              <a:spcAft>
                <a:spcPts val="0"/>
              </a:spcAft>
              <a:buClr>
                <a:srgbClr val="FFC000"/>
              </a:buClr>
              <a:buSzPts val="1679"/>
              <a:buNone/>
            </a:pPr>
            <a:r>
              <a:rPr lang="en-IN" sz="1679" b="1">
                <a:solidFill>
                  <a:srgbClr val="FFC000"/>
                </a:solidFill>
                <a:latin typeface="Calibri"/>
                <a:ea typeface="Calibri"/>
                <a:cs typeface="Calibri"/>
                <a:sym typeface="Calibri"/>
              </a:rPr>
              <a:t>Nevina Dalal</a:t>
            </a:r>
            <a:endParaRPr>
              <a:latin typeface="Calibri"/>
              <a:ea typeface="Calibri"/>
              <a:cs typeface="Calibri"/>
              <a:sym typeface="Calibri"/>
            </a:endParaRPr>
          </a:p>
          <a:p>
            <a:pPr marL="0" lvl="0" indent="0" algn="ctr" rtl="0">
              <a:lnSpc>
                <a:spcPct val="70000"/>
              </a:lnSpc>
              <a:spcBef>
                <a:spcPts val="1000"/>
              </a:spcBef>
              <a:spcAft>
                <a:spcPts val="0"/>
              </a:spcAft>
              <a:buClr>
                <a:srgbClr val="FFC000"/>
              </a:buClr>
              <a:buSzPts val="1679"/>
              <a:buNone/>
            </a:pPr>
            <a:r>
              <a:rPr lang="en-IN" sz="1679" b="1">
                <a:solidFill>
                  <a:srgbClr val="FFC000"/>
                </a:solidFill>
                <a:latin typeface="Calibri"/>
                <a:ea typeface="Calibri"/>
                <a:cs typeface="Calibri"/>
                <a:sym typeface="Calibri"/>
              </a:rPr>
              <a:t>Simran Mulani</a:t>
            </a:r>
            <a:endParaRPr>
              <a:latin typeface="Calibri"/>
              <a:ea typeface="Calibri"/>
              <a:cs typeface="Calibri"/>
              <a:sym typeface="Calibri"/>
            </a:endParaRPr>
          </a:p>
          <a:p>
            <a:pPr marL="0" lvl="0" indent="0" algn="ctr" rtl="0">
              <a:lnSpc>
                <a:spcPct val="70000"/>
              </a:lnSpc>
              <a:spcBef>
                <a:spcPts val="1000"/>
              </a:spcBef>
              <a:spcAft>
                <a:spcPts val="0"/>
              </a:spcAft>
              <a:buClr>
                <a:srgbClr val="FFC000"/>
              </a:buClr>
              <a:buSzPts val="1679"/>
              <a:buNone/>
            </a:pPr>
            <a:r>
              <a:rPr lang="en-IN" sz="1679" b="1">
                <a:solidFill>
                  <a:srgbClr val="FFC000"/>
                </a:solidFill>
                <a:latin typeface="Calibri"/>
                <a:ea typeface="Calibri"/>
                <a:cs typeface="Calibri"/>
                <a:sym typeface="Calibri"/>
              </a:rPr>
              <a:t>Vishakha Singh</a:t>
            </a:r>
            <a:endParaRPr sz="1679" b="1">
              <a:solidFill>
                <a:srgbClr val="FFC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4400"/>
              <a:buFont typeface="Calibri"/>
              <a:buNone/>
            </a:pPr>
            <a:r>
              <a:rPr lang="en-IN" b="1">
                <a:solidFill>
                  <a:srgbClr val="7030A0"/>
                </a:solidFill>
              </a:rPr>
              <a:t>Evaluation Method Used</a:t>
            </a:r>
            <a:endParaRPr b="1">
              <a:solidFill>
                <a:srgbClr val="7030A0"/>
              </a:solidFill>
            </a:endParaRPr>
          </a:p>
        </p:txBody>
      </p:sp>
      <p:sp>
        <p:nvSpPr>
          <p:cNvPr id="127" name="Google Shape;127;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IN"/>
              <a:t>RMSE (Root Mean Square Error):</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IN"/>
              <a:t>RMSLE (Root Mean Squared Log Error)</a:t>
            </a:r>
            <a:endParaRPr/>
          </a:p>
          <a:p>
            <a:pPr marL="228600" lvl="0" indent="-50800" algn="l" rtl="0">
              <a:lnSpc>
                <a:spcPct val="90000"/>
              </a:lnSpc>
              <a:spcBef>
                <a:spcPts val="1000"/>
              </a:spcBef>
              <a:spcAft>
                <a:spcPts val="2100"/>
              </a:spcAft>
              <a:buClr>
                <a:schemeClr val="dk1"/>
              </a:buClr>
              <a:buSzPts val="2800"/>
              <a:buNone/>
            </a:pPr>
            <a:endParaRPr/>
          </a:p>
        </p:txBody>
      </p:sp>
      <p:pic>
        <p:nvPicPr>
          <p:cNvPr id="128" name="Google Shape;128;p23" descr="rmse in ML/AI"/>
          <p:cNvPicPr preferRelativeResize="0"/>
          <p:nvPr/>
        </p:nvPicPr>
        <p:blipFill rotWithShape="1">
          <a:blip r:embed="rId3">
            <a:alphaModFix/>
          </a:blip>
          <a:srcRect/>
          <a:stretch/>
        </p:blipFill>
        <p:spPr>
          <a:xfrm>
            <a:off x="1211342" y="2468880"/>
            <a:ext cx="3253105" cy="960120"/>
          </a:xfrm>
          <a:prstGeom prst="rect">
            <a:avLst/>
          </a:prstGeom>
          <a:noFill/>
          <a:ln>
            <a:noFill/>
          </a:ln>
        </p:spPr>
      </p:pic>
      <p:pic>
        <p:nvPicPr>
          <p:cNvPr id="129" name="Google Shape;129;p23"/>
          <p:cNvPicPr preferRelativeResize="0"/>
          <p:nvPr/>
        </p:nvPicPr>
        <p:blipFill rotWithShape="1">
          <a:blip r:embed="rId4">
            <a:alphaModFix/>
          </a:blip>
          <a:srcRect l="28052" t="41126" r="27277" b="39256"/>
          <a:stretch/>
        </p:blipFill>
        <p:spPr>
          <a:xfrm>
            <a:off x="1557733" y="4772893"/>
            <a:ext cx="2623649" cy="7845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4400"/>
              <a:buFont typeface="Calibri"/>
              <a:buNone/>
            </a:pPr>
            <a:r>
              <a:rPr lang="en-IN" b="1">
                <a:solidFill>
                  <a:srgbClr val="7030A0"/>
                </a:solidFill>
              </a:rPr>
              <a:t>Models Used</a:t>
            </a:r>
            <a:endParaRPr b="1">
              <a:solidFill>
                <a:srgbClr val="7030A0"/>
              </a:solidFill>
            </a:endParaRPr>
          </a:p>
        </p:txBody>
      </p:sp>
      <p:sp>
        <p:nvSpPr>
          <p:cNvPr id="135" name="Google Shape;135;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0"/>
              </a:spcBef>
              <a:spcAft>
                <a:spcPts val="0"/>
              </a:spcAft>
              <a:buClr>
                <a:srgbClr val="000000"/>
              </a:buClr>
              <a:buSzPts val="1800"/>
              <a:buChar char="●"/>
            </a:pPr>
            <a:r>
              <a:rPr lang="en-IN">
                <a:solidFill>
                  <a:srgbClr val="000000"/>
                </a:solidFill>
              </a:rPr>
              <a:t>Linear Regression with all variables</a:t>
            </a:r>
            <a:endParaRPr>
              <a:solidFill>
                <a:srgbClr val="000000"/>
              </a:solidFill>
            </a:endParaRPr>
          </a:p>
          <a:p>
            <a:pPr marL="457200" lvl="0" indent="-342900" algn="l" rtl="0">
              <a:lnSpc>
                <a:spcPct val="115000"/>
              </a:lnSpc>
              <a:spcBef>
                <a:spcPts val="0"/>
              </a:spcBef>
              <a:spcAft>
                <a:spcPts val="0"/>
              </a:spcAft>
              <a:buClr>
                <a:srgbClr val="000000"/>
              </a:buClr>
              <a:buSzPts val="1800"/>
              <a:buChar char="●"/>
            </a:pPr>
            <a:r>
              <a:rPr lang="en-IN">
                <a:solidFill>
                  <a:srgbClr val="000000"/>
                </a:solidFill>
              </a:rPr>
              <a:t>Lasso Regression with all variables</a:t>
            </a:r>
            <a:endParaRPr>
              <a:solidFill>
                <a:srgbClr val="000000"/>
              </a:solidFill>
            </a:endParaRPr>
          </a:p>
          <a:p>
            <a:pPr marL="457200" lvl="0" indent="-342900" algn="l" rtl="0">
              <a:lnSpc>
                <a:spcPct val="115000"/>
              </a:lnSpc>
              <a:spcBef>
                <a:spcPts val="0"/>
              </a:spcBef>
              <a:spcAft>
                <a:spcPts val="0"/>
              </a:spcAft>
              <a:buClr>
                <a:srgbClr val="000000"/>
              </a:buClr>
              <a:buSzPts val="1800"/>
              <a:buChar char="●"/>
            </a:pPr>
            <a:r>
              <a:rPr lang="en-IN">
                <a:solidFill>
                  <a:srgbClr val="000000"/>
                </a:solidFill>
              </a:rPr>
              <a:t>Ridge regression with all variables</a:t>
            </a:r>
            <a:endParaRPr>
              <a:solidFill>
                <a:srgbClr val="000000"/>
              </a:solidFill>
            </a:endParaRPr>
          </a:p>
          <a:p>
            <a:pPr marL="457200" lvl="0" indent="-342900" algn="l" rtl="0">
              <a:lnSpc>
                <a:spcPct val="115000"/>
              </a:lnSpc>
              <a:spcBef>
                <a:spcPts val="0"/>
              </a:spcBef>
              <a:spcAft>
                <a:spcPts val="0"/>
              </a:spcAft>
              <a:buClr>
                <a:srgbClr val="000000"/>
              </a:buClr>
              <a:buSzPts val="1800"/>
              <a:buChar char="●"/>
            </a:pPr>
            <a:r>
              <a:rPr lang="en-IN">
                <a:solidFill>
                  <a:srgbClr val="000000"/>
                </a:solidFill>
              </a:rPr>
              <a:t>Decision Trees with all variables</a:t>
            </a:r>
            <a:endParaRPr>
              <a:solidFill>
                <a:srgbClr val="000000"/>
              </a:solidFill>
            </a:endParaRPr>
          </a:p>
          <a:p>
            <a:pPr marL="457200" lvl="0" indent="-342900" algn="l" rtl="0">
              <a:lnSpc>
                <a:spcPct val="115000"/>
              </a:lnSpc>
              <a:spcBef>
                <a:spcPts val="0"/>
              </a:spcBef>
              <a:spcAft>
                <a:spcPts val="0"/>
              </a:spcAft>
              <a:buClr>
                <a:srgbClr val="000000"/>
              </a:buClr>
              <a:buSzPts val="1800"/>
              <a:buChar char="●"/>
            </a:pPr>
            <a:r>
              <a:rPr lang="en-IN">
                <a:solidFill>
                  <a:srgbClr val="000000"/>
                </a:solidFill>
              </a:rPr>
              <a:t>Linear Regression with feature selection</a:t>
            </a:r>
            <a:endParaRPr>
              <a:solidFill>
                <a:srgbClr val="000000"/>
              </a:solidFill>
            </a:endParaRPr>
          </a:p>
          <a:p>
            <a:pPr marL="457200" lvl="0" indent="-342900" algn="l" rtl="0">
              <a:lnSpc>
                <a:spcPct val="115000"/>
              </a:lnSpc>
              <a:spcBef>
                <a:spcPts val="0"/>
              </a:spcBef>
              <a:spcAft>
                <a:spcPts val="0"/>
              </a:spcAft>
              <a:buClr>
                <a:srgbClr val="000000"/>
              </a:buClr>
              <a:buSzPts val="1800"/>
              <a:buChar char="●"/>
            </a:pPr>
            <a:r>
              <a:rPr lang="en-IN">
                <a:solidFill>
                  <a:srgbClr val="000000"/>
                </a:solidFill>
              </a:rPr>
              <a:t>Random Forest with feature selection</a:t>
            </a:r>
            <a:endParaRPr>
              <a:solidFill>
                <a:srgbClr val="000000"/>
              </a:solidFill>
            </a:endParaRPr>
          </a:p>
        </p:txBody>
      </p:sp>
      <p:pic>
        <p:nvPicPr>
          <p:cNvPr id="136" name="Google Shape;136;p24"/>
          <p:cNvPicPr preferRelativeResize="0"/>
          <p:nvPr/>
        </p:nvPicPr>
        <p:blipFill>
          <a:blip r:embed="rId3">
            <a:alphaModFix/>
          </a:blip>
          <a:stretch>
            <a:fillRect/>
          </a:stretch>
        </p:blipFill>
        <p:spPr>
          <a:xfrm>
            <a:off x="7593734" y="1894284"/>
            <a:ext cx="4072925" cy="33204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b="1">
                <a:solidFill>
                  <a:srgbClr val="7030A0"/>
                </a:solidFill>
              </a:rPr>
              <a:t>Linear Regression</a:t>
            </a:r>
            <a:endParaRPr b="1">
              <a:solidFill>
                <a:srgbClr val="7030A0"/>
              </a:solidFill>
            </a:endParaRPr>
          </a:p>
        </p:txBody>
      </p:sp>
      <p:sp>
        <p:nvSpPr>
          <p:cNvPr id="142" name="Google Shape;142;p25"/>
          <p:cNvSpPr txBox="1">
            <a:spLocks noGrp="1"/>
          </p:cNvSpPr>
          <p:nvPr>
            <p:ph type="body" idx="1"/>
          </p:nvPr>
        </p:nvSpPr>
        <p:spPr>
          <a:xfrm>
            <a:off x="838200" y="1825625"/>
            <a:ext cx="5082900" cy="4351200"/>
          </a:xfrm>
          <a:prstGeom prst="rect">
            <a:avLst/>
          </a:prstGeom>
        </p:spPr>
        <p:txBody>
          <a:bodyPr spcFirstLastPara="1" wrap="square" lIns="91425" tIns="45700" rIns="91425" bIns="45700" anchor="t" anchorCtr="0">
            <a:noAutofit/>
          </a:bodyPr>
          <a:lstStyle/>
          <a:p>
            <a:pPr marL="457200" lvl="0" indent="-342900" algn="l" rtl="0">
              <a:lnSpc>
                <a:spcPct val="100000"/>
              </a:lnSpc>
              <a:spcBef>
                <a:spcPts val="1000"/>
              </a:spcBef>
              <a:spcAft>
                <a:spcPts val="0"/>
              </a:spcAft>
              <a:buClr>
                <a:schemeClr val="dk1"/>
              </a:buClr>
              <a:buSzPts val="1800"/>
              <a:buFont typeface="Calibri"/>
              <a:buAutoNum type="arabicPeriod"/>
            </a:pPr>
            <a:r>
              <a:rPr lang="en-IN">
                <a:solidFill>
                  <a:schemeClr val="dk1"/>
                </a:solidFill>
                <a:latin typeface="Calibri"/>
                <a:ea typeface="Calibri"/>
                <a:cs typeface="Calibri"/>
                <a:sym typeface="Calibri"/>
              </a:rPr>
              <a:t>Linear Regression is a supervised learning algorithm.</a:t>
            </a:r>
            <a:endParaRPr>
              <a:solidFill>
                <a:schemeClr val="dk1"/>
              </a:solidFill>
              <a:latin typeface="Calibri"/>
              <a:ea typeface="Calibri"/>
              <a:cs typeface="Calibri"/>
              <a:sym typeface="Calibri"/>
            </a:endParaRPr>
          </a:p>
          <a:p>
            <a:pPr marL="457200" lvl="0" indent="0" algn="l" rtl="0">
              <a:lnSpc>
                <a:spcPct val="100000"/>
              </a:lnSpc>
              <a:spcBef>
                <a:spcPts val="2100"/>
              </a:spcBef>
              <a:spcAft>
                <a:spcPts val="0"/>
              </a:spcAft>
              <a:buNone/>
            </a:pPr>
            <a:endParaRPr>
              <a:solidFill>
                <a:schemeClr val="dk1"/>
              </a:solidFill>
              <a:latin typeface="Calibri"/>
              <a:ea typeface="Calibri"/>
              <a:cs typeface="Calibri"/>
              <a:sym typeface="Calibri"/>
            </a:endParaRPr>
          </a:p>
          <a:p>
            <a:pPr marL="457200" lvl="0" indent="-342900" algn="l" rtl="0">
              <a:lnSpc>
                <a:spcPct val="100000"/>
              </a:lnSpc>
              <a:spcBef>
                <a:spcPts val="2100"/>
              </a:spcBef>
              <a:spcAft>
                <a:spcPts val="0"/>
              </a:spcAft>
              <a:buClr>
                <a:schemeClr val="dk1"/>
              </a:buClr>
              <a:buSzPts val="1800"/>
              <a:buFont typeface="Calibri"/>
              <a:buAutoNum type="arabicPeriod"/>
            </a:pPr>
            <a:r>
              <a:rPr lang="en-IN">
                <a:solidFill>
                  <a:schemeClr val="dk1"/>
                </a:solidFill>
                <a:latin typeface="Calibri"/>
                <a:ea typeface="Calibri"/>
                <a:cs typeface="Calibri"/>
                <a:sym typeface="Calibri"/>
              </a:rPr>
              <a:t>It is used to determine relationship between dependent variable and one or more independent variables.</a:t>
            </a:r>
            <a:endParaRPr>
              <a:solidFill>
                <a:schemeClr val="dk1"/>
              </a:solidFill>
              <a:latin typeface="Calibri"/>
              <a:ea typeface="Calibri"/>
              <a:cs typeface="Calibri"/>
              <a:sym typeface="Calibri"/>
            </a:endParaRPr>
          </a:p>
          <a:p>
            <a:pPr marL="0" lvl="0" indent="0" algn="l" rtl="0">
              <a:lnSpc>
                <a:spcPct val="100000"/>
              </a:lnSpc>
              <a:spcBef>
                <a:spcPts val="2100"/>
              </a:spcBef>
              <a:spcAft>
                <a:spcPts val="0"/>
              </a:spcAft>
              <a:buNone/>
            </a:pPr>
            <a:endParaRPr>
              <a:solidFill>
                <a:schemeClr val="dk1"/>
              </a:solidFill>
              <a:latin typeface="Calibri"/>
              <a:ea typeface="Calibri"/>
              <a:cs typeface="Calibri"/>
              <a:sym typeface="Calibri"/>
            </a:endParaRPr>
          </a:p>
          <a:p>
            <a:pPr marL="0" lvl="0" indent="0" algn="l" rtl="0">
              <a:lnSpc>
                <a:spcPct val="100000"/>
              </a:lnSpc>
              <a:spcBef>
                <a:spcPts val="2100"/>
              </a:spcBef>
              <a:spcAft>
                <a:spcPts val="2100"/>
              </a:spcAft>
              <a:buNone/>
            </a:pPr>
            <a:endParaRPr>
              <a:solidFill>
                <a:schemeClr val="dk1"/>
              </a:solidFill>
              <a:latin typeface="Calibri"/>
              <a:ea typeface="Calibri"/>
              <a:cs typeface="Calibri"/>
              <a:sym typeface="Calibri"/>
            </a:endParaRPr>
          </a:p>
        </p:txBody>
      </p:sp>
      <p:pic>
        <p:nvPicPr>
          <p:cNvPr id="143" name="Google Shape;143;p25"/>
          <p:cNvPicPr preferRelativeResize="0"/>
          <p:nvPr/>
        </p:nvPicPr>
        <p:blipFill>
          <a:blip r:embed="rId3">
            <a:alphaModFix/>
          </a:blip>
          <a:stretch>
            <a:fillRect/>
          </a:stretch>
        </p:blipFill>
        <p:spPr>
          <a:xfrm>
            <a:off x="6096000" y="1477050"/>
            <a:ext cx="6096000" cy="4572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b="1">
                <a:solidFill>
                  <a:srgbClr val="7030A0"/>
                </a:solidFill>
              </a:rPr>
              <a:t>Lasso and Ridge Regression</a:t>
            </a:r>
            <a:endParaRPr b="1">
              <a:solidFill>
                <a:srgbClr val="7030A0"/>
              </a:solidFill>
            </a:endParaRPr>
          </a:p>
        </p:txBody>
      </p:sp>
      <p:sp>
        <p:nvSpPr>
          <p:cNvPr id="149" name="Google Shape;149;p2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lnSpc>
                <a:spcPct val="100000"/>
              </a:lnSpc>
              <a:spcBef>
                <a:spcPts val="1000"/>
              </a:spcBef>
              <a:spcAft>
                <a:spcPts val="0"/>
              </a:spcAft>
              <a:buClr>
                <a:schemeClr val="dk1"/>
              </a:buClr>
              <a:buSzPts val="1100"/>
              <a:buFont typeface="Arial"/>
              <a:buNone/>
            </a:pPr>
            <a:r>
              <a:rPr lang="en-IN" sz="2800" dirty="0">
                <a:solidFill>
                  <a:schemeClr val="dk1"/>
                </a:solidFill>
                <a:latin typeface="Calibri"/>
                <a:ea typeface="Calibri"/>
                <a:cs typeface="Calibri"/>
                <a:sym typeface="Calibri"/>
              </a:rPr>
              <a:t>•Ridge or lasso are forms of regularized linear regressions</a:t>
            </a:r>
            <a:endParaRPr sz="2800" dirty="0">
              <a:solidFill>
                <a:schemeClr val="dk1"/>
              </a:solidFill>
              <a:latin typeface="Calibri"/>
              <a:ea typeface="Calibri"/>
              <a:cs typeface="Calibri"/>
              <a:sym typeface="Calibri"/>
            </a:endParaRPr>
          </a:p>
          <a:p>
            <a:pPr marL="0" lvl="0" indent="0" algn="l" rtl="0">
              <a:lnSpc>
                <a:spcPct val="100000"/>
              </a:lnSpc>
              <a:spcBef>
                <a:spcPts val="2100"/>
              </a:spcBef>
              <a:spcAft>
                <a:spcPts val="0"/>
              </a:spcAft>
              <a:buClr>
                <a:schemeClr val="dk1"/>
              </a:buClr>
              <a:buSzPts val="1100"/>
              <a:buFont typeface="Arial"/>
              <a:buNone/>
            </a:pPr>
            <a:r>
              <a:rPr lang="en-IN" sz="2800" dirty="0">
                <a:solidFill>
                  <a:schemeClr val="dk1"/>
                </a:solidFill>
                <a:latin typeface="Calibri"/>
                <a:ea typeface="Calibri"/>
                <a:cs typeface="Calibri"/>
                <a:sym typeface="Calibri"/>
              </a:rPr>
              <a:t>•Ridge and Lasso regression are some of the simple techniques to reduce model complexity and prevent overfitting which may result from simple linear regression</a:t>
            </a:r>
            <a:endParaRPr sz="2800" dirty="0">
              <a:solidFill>
                <a:schemeClr val="dk1"/>
              </a:solidFill>
              <a:latin typeface="Calibri"/>
              <a:ea typeface="Calibri"/>
              <a:cs typeface="Calibri"/>
              <a:sym typeface="Calibri"/>
            </a:endParaRPr>
          </a:p>
          <a:p>
            <a:pPr marL="0" lvl="0" indent="0" algn="l" rtl="0">
              <a:lnSpc>
                <a:spcPct val="100000"/>
              </a:lnSpc>
              <a:spcBef>
                <a:spcPts val="2100"/>
              </a:spcBef>
              <a:spcAft>
                <a:spcPts val="0"/>
              </a:spcAft>
              <a:buClr>
                <a:schemeClr val="dk1"/>
              </a:buClr>
              <a:buSzPts val="1100"/>
              <a:buFont typeface="Arial"/>
              <a:buNone/>
            </a:pPr>
            <a:r>
              <a:rPr lang="en-IN" sz="2800" dirty="0">
                <a:solidFill>
                  <a:schemeClr val="dk1"/>
                </a:solidFill>
                <a:latin typeface="Calibri"/>
                <a:ea typeface="Calibri"/>
                <a:cs typeface="Calibri"/>
                <a:sym typeface="Calibri"/>
              </a:rPr>
              <a:t>•Lasso is a method of adjusting the parameters in a regression to account for the complexity of the model. Ridge regression is a biased method of regression that reduces the variance of the estimators.</a:t>
            </a:r>
            <a:endParaRPr sz="2800" dirty="0">
              <a:solidFill>
                <a:schemeClr val="dk1"/>
              </a:solidFill>
              <a:latin typeface="Calibri"/>
              <a:ea typeface="Calibri"/>
              <a:cs typeface="Calibri"/>
              <a:sym typeface="Calibri"/>
            </a:endParaRPr>
          </a:p>
          <a:p>
            <a:pPr marL="0" lvl="0" indent="0" algn="l" rtl="0">
              <a:spcBef>
                <a:spcPts val="2100"/>
              </a:spcBef>
              <a:spcAft>
                <a:spcPts val="2100"/>
              </a:spcAft>
              <a:buNone/>
            </a:pPr>
            <a:endParaRPr sz="2800" dirty="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b="1">
                <a:solidFill>
                  <a:srgbClr val="7030A0"/>
                </a:solidFill>
              </a:rPr>
              <a:t>Decision Trees</a:t>
            </a:r>
            <a:endParaRPr b="1">
              <a:solidFill>
                <a:srgbClr val="7030A0"/>
              </a:solidFill>
            </a:endParaRPr>
          </a:p>
        </p:txBody>
      </p:sp>
      <p:sp>
        <p:nvSpPr>
          <p:cNvPr id="155" name="Google Shape;155;p27"/>
          <p:cNvSpPr txBox="1">
            <a:spLocks noGrp="1"/>
          </p:cNvSpPr>
          <p:nvPr>
            <p:ph type="body" idx="1"/>
          </p:nvPr>
        </p:nvSpPr>
        <p:spPr>
          <a:xfrm>
            <a:off x="838200" y="1581175"/>
            <a:ext cx="10515600" cy="4409700"/>
          </a:xfrm>
          <a:prstGeom prst="rect">
            <a:avLst/>
          </a:prstGeom>
        </p:spPr>
        <p:txBody>
          <a:bodyPr spcFirstLastPara="1" wrap="square" lIns="91425" tIns="45700" rIns="91425" bIns="45700" anchor="t" anchorCtr="0">
            <a:noAutofit/>
          </a:bodyPr>
          <a:lstStyle/>
          <a:p>
            <a:pPr marL="0" lvl="0" indent="0" algn="l" rtl="0">
              <a:lnSpc>
                <a:spcPct val="100000"/>
              </a:lnSpc>
              <a:spcBef>
                <a:spcPts val="1000"/>
              </a:spcBef>
              <a:spcAft>
                <a:spcPts val="0"/>
              </a:spcAft>
              <a:buNone/>
            </a:pPr>
            <a:r>
              <a:rPr lang="en-IN" sz="2800" dirty="0">
                <a:solidFill>
                  <a:schemeClr val="dk1"/>
                </a:solidFill>
                <a:latin typeface="Calibri"/>
                <a:ea typeface="Calibri"/>
                <a:cs typeface="Calibri"/>
                <a:sym typeface="Calibri"/>
              </a:rPr>
              <a:t>•Decision Tree is a decision-making tool that uses a flowchart-like tree structure or is a model of decisions and all of their possible results</a:t>
            </a:r>
            <a:endParaRPr sz="2800" dirty="0">
              <a:solidFill>
                <a:schemeClr val="dk1"/>
              </a:solidFill>
              <a:latin typeface="Calibri"/>
              <a:ea typeface="Calibri"/>
              <a:cs typeface="Calibri"/>
              <a:sym typeface="Calibri"/>
            </a:endParaRPr>
          </a:p>
          <a:p>
            <a:pPr marL="0" lvl="0" indent="0" algn="l" rtl="0">
              <a:lnSpc>
                <a:spcPct val="100000"/>
              </a:lnSpc>
              <a:spcBef>
                <a:spcPts val="2100"/>
              </a:spcBef>
              <a:spcAft>
                <a:spcPts val="0"/>
              </a:spcAft>
              <a:buNone/>
            </a:pPr>
            <a:r>
              <a:rPr lang="en-IN" sz="2800" dirty="0">
                <a:solidFill>
                  <a:schemeClr val="dk1"/>
                </a:solidFill>
                <a:latin typeface="Calibri"/>
                <a:ea typeface="Calibri"/>
                <a:cs typeface="Calibri"/>
                <a:sym typeface="Calibri"/>
              </a:rPr>
              <a:t>•Decision trees regression normally use </a:t>
            </a:r>
            <a:r>
              <a:rPr lang="en-IN" sz="2800" dirty="0">
                <a:solidFill>
                  <a:schemeClr val="dk1"/>
                </a:solidFill>
                <a:uFill>
                  <a:noFill/>
                </a:uFill>
                <a:latin typeface="Calibri"/>
                <a:ea typeface="Calibri"/>
                <a:cs typeface="Calibri"/>
                <a:sym typeface="Calibri"/>
                <a:hlinkClick r:id="rId3"/>
              </a:rPr>
              <a:t>mean squared error (MSE)</a:t>
            </a:r>
            <a:r>
              <a:rPr lang="en-IN" sz="2800" dirty="0">
                <a:solidFill>
                  <a:schemeClr val="dk1"/>
                </a:solidFill>
                <a:latin typeface="Calibri"/>
                <a:ea typeface="Calibri"/>
                <a:cs typeface="Calibri"/>
                <a:sym typeface="Calibri"/>
              </a:rPr>
              <a:t> to decide to split a node in two or more sub-nodes.</a:t>
            </a:r>
            <a:endParaRPr sz="2800" dirty="0">
              <a:solidFill>
                <a:schemeClr val="dk1"/>
              </a:solidFill>
              <a:latin typeface="Calibri"/>
              <a:ea typeface="Calibri"/>
              <a:cs typeface="Calibri"/>
              <a:sym typeface="Calibri"/>
            </a:endParaRPr>
          </a:p>
          <a:p>
            <a:pPr marL="0" lvl="0" indent="0" algn="l" rtl="0">
              <a:lnSpc>
                <a:spcPct val="100000"/>
              </a:lnSpc>
              <a:spcBef>
                <a:spcPts val="2100"/>
              </a:spcBef>
              <a:spcAft>
                <a:spcPts val="2100"/>
              </a:spcAft>
              <a:buNone/>
            </a:pPr>
            <a:endParaRPr sz="2800" dirty="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b="1">
                <a:solidFill>
                  <a:srgbClr val="7030A0"/>
                </a:solidFill>
              </a:rPr>
              <a:t>Feature Selection</a:t>
            </a:r>
            <a:endParaRPr b="1">
              <a:solidFill>
                <a:srgbClr val="7030A0"/>
              </a:solidFill>
            </a:endParaRPr>
          </a:p>
        </p:txBody>
      </p:sp>
      <p:sp>
        <p:nvSpPr>
          <p:cNvPr id="161" name="Google Shape;161;p2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lnSpc>
                <a:spcPct val="100000"/>
              </a:lnSpc>
              <a:spcBef>
                <a:spcPts val="1000"/>
              </a:spcBef>
              <a:spcAft>
                <a:spcPts val="0"/>
              </a:spcAft>
              <a:buClr>
                <a:schemeClr val="dk1"/>
              </a:buClr>
              <a:buSzPts val="1100"/>
              <a:buFont typeface="Arial"/>
              <a:buNone/>
            </a:pPr>
            <a:r>
              <a:rPr lang="en-IN" sz="2800" dirty="0">
                <a:solidFill>
                  <a:schemeClr val="dk1"/>
                </a:solidFill>
                <a:latin typeface="Calibri"/>
                <a:ea typeface="Calibri"/>
                <a:cs typeface="Calibri"/>
                <a:sym typeface="Calibri"/>
              </a:rPr>
              <a:t>•Feature selection is the process of choosing variables that are useful in predicting the response (Y). </a:t>
            </a:r>
            <a:endParaRPr sz="2800" dirty="0">
              <a:solidFill>
                <a:schemeClr val="dk1"/>
              </a:solidFill>
              <a:latin typeface="Calibri"/>
              <a:ea typeface="Calibri"/>
              <a:cs typeface="Calibri"/>
              <a:sym typeface="Calibri"/>
            </a:endParaRPr>
          </a:p>
          <a:p>
            <a:pPr marL="0" lvl="0" indent="0" algn="l" rtl="0">
              <a:lnSpc>
                <a:spcPct val="100000"/>
              </a:lnSpc>
              <a:spcBef>
                <a:spcPts val="2100"/>
              </a:spcBef>
              <a:spcAft>
                <a:spcPts val="0"/>
              </a:spcAft>
              <a:buClr>
                <a:schemeClr val="dk1"/>
              </a:buClr>
              <a:buSzPts val="1100"/>
              <a:buFont typeface="Arial"/>
              <a:buNone/>
            </a:pPr>
            <a:r>
              <a:rPr lang="en-IN" sz="2800" dirty="0">
                <a:solidFill>
                  <a:schemeClr val="dk1"/>
                </a:solidFill>
                <a:latin typeface="Calibri"/>
                <a:ea typeface="Calibri"/>
                <a:cs typeface="Calibri"/>
                <a:sym typeface="Calibri"/>
              </a:rPr>
              <a:t>•The Recursive Feature Elimination (RFE) method works by recursively removing attributes and building a model on those attributes that remain. It uses accuracy metric to rank the feature according to their importance. The RFE method takes the model to be used and the number of required features as input.</a:t>
            </a:r>
            <a:endParaRPr sz="2800" dirty="0">
              <a:solidFill>
                <a:schemeClr val="dk1"/>
              </a:solidFill>
              <a:latin typeface="Calibri"/>
              <a:ea typeface="Calibri"/>
              <a:cs typeface="Calibri"/>
              <a:sym typeface="Calibri"/>
            </a:endParaRPr>
          </a:p>
          <a:p>
            <a:pPr marL="0" lvl="0" indent="0" algn="l" rtl="0">
              <a:lnSpc>
                <a:spcPct val="100000"/>
              </a:lnSpc>
              <a:spcBef>
                <a:spcPts val="2100"/>
              </a:spcBef>
              <a:spcAft>
                <a:spcPts val="2100"/>
              </a:spcAft>
              <a:buNone/>
            </a:pPr>
            <a:endParaRPr sz="2800" dirty="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b="1">
                <a:solidFill>
                  <a:srgbClr val="7030A0"/>
                </a:solidFill>
              </a:rPr>
              <a:t>Random Forest</a:t>
            </a:r>
            <a:endParaRPr b="1">
              <a:solidFill>
                <a:srgbClr val="7030A0"/>
              </a:solidFill>
            </a:endParaRPr>
          </a:p>
        </p:txBody>
      </p:sp>
      <p:sp>
        <p:nvSpPr>
          <p:cNvPr id="167" name="Google Shape;167;p2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Font typeface="Calibri"/>
              <a:buChar char="●"/>
            </a:pPr>
            <a:r>
              <a:rPr lang="en-IN">
                <a:solidFill>
                  <a:schemeClr val="dk1"/>
                </a:solidFill>
                <a:latin typeface="Calibri"/>
                <a:ea typeface="Calibri"/>
                <a:cs typeface="Calibri"/>
                <a:sym typeface="Calibri"/>
              </a:rPr>
              <a:t>Supervised Learning Algorithm works for both Regression and Classification . Part of sklearn.ensemble package.</a:t>
            </a:r>
            <a:endParaRPr>
              <a:solidFill>
                <a:schemeClr val="dk1"/>
              </a:solidFill>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a:solidFill>
                  <a:schemeClr val="dk1"/>
                </a:solidFill>
                <a:latin typeface="Calibri"/>
                <a:ea typeface="Calibri"/>
                <a:cs typeface="Calibri"/>
                <a:sym typeface="Calibri"/>
              </a:rPr>
              <a:t>It is mostly preferred over Decision Trees</a:t>
            </a:r>
            <a:endParaRPr>
              <a:solidFill>
                <a:schemeClr val="dk1"/>
              </a:solidFill>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a:solidFill>
                  <a:schemeClr val="dk1"/>
                </a:solidFill>
                <a:latin typeface="Calibri"/>
                <a:ea typeface="Calibri"/>
                <a:cs typeface="Calibri"/>
                <a:sym typeface="Calibri"/>
              </a:rPr>
              <a:t>It is type of Ensemble Learning</a:t>
            </a:r>
            <a:endParaRPr>
              <a:solidFill>
                <a:schemeClr val="dk1"/>
              </a:solidFill>
              <a:latin typeface="Calibri"/>
              <a:ea typeface="Calibri"/>
              <a:cs typeface="Calibri"/>
              <a:sym typeface="Calibri"/>
            </a:endParaRPr>
          </a:p>
          <a:p>
            <a:pPr marL="0" lvl="0" indent="0" algn="l" rtl="0">
              <a:spcBef>
                <a:spcPts val="2100"/>
              </a:spcBef>
              <a:spcAft>
                <a:spcPts val="0"/>
              </a:spcAft>
              <a:buNone/>
            </a:pPr>
            <a:endParaRPr>
              <a:solidFill>
                <a:schemeClr val="dk1"/>
              </a:solidFill>
              <a:latin typeface="Calibri"/>
              <a:ea typeface="Calibri"/>
              <a:cs typeface="Calibri"/>
              <a:sym typeface="Calibri"/>
            </a:endParaRPr>
          </a:p>
          <a:p>
            <a:pPr marL="0" lvl="0" indent="0" algn="l" rtl="0">
              <a:spcBef>
                <a:spcPts val="2100"/>
              </a:spcBef>
              <a:spcAft>
                <a:spcPts val="0"/>
              </a:spcAft>
              <a:buNone/>
            </a:pPr>
            <a:endParaRPr>
              <a:solidFill>
                <a:schemeClr val="dk1"/>
              </a:solidFill>
              <a:latin typeface="Calibri"/>
              <a:ea typeface="Calibri"/>
              <a:cs typeface="Calibri"/>
              <a:sym typeface="Calibri"/>
            </a:endParaRPr>
          </a:p>
          <a:p>
            <a:pPr marL="0" lvl="0" indent="0" algn="l" rtl="0">
              <a:spcBef>
                <a:spcPts val="2100"/>
              </a:spcBef>
              <a:spcAft>
                <a:spcPts val="0"/>
              </a:spcAft>
              <a:buNone/>
            </a:pPr>
            <a:r>
              <a:rPr lang="en-IN" i="1">
                <a:solidFill>
                  <a:schemeClr val="dk1"/>
                </a:solidFill>
                <a:latin typeface="Calibri"/>
                <a:ea typeface="Calibri"/>
                <a:cs typeface="Calibri"/>
                <a:sym typeface="Calibri"/>
              </a:rPr>
              <a:t>  Approaches:</a:t>
            </a:r>
            <a:endParaRPr i="1">
              <a:solidFill>
                <a:schemeClr val="dk1"/>
              </a:solidFill>
              <a:latin typeface="Calibri"/>
              <a:ea typeface="Calibri"/>
              <a:cs typeface="Calibri"/>
              <a:sym typeface="Calibri"/>
            </a:endParaRPr>
          </a:p>
          <a:p>
            <a:pPr marL="457200" lvl="0" indent="-342900" algn="l" rtl="0">
              <a:spcBef>
                <a:spcPts val="2100"/>
              </a:spcBef>
              <a:spcAft>
                <a:spcPts val="0"/>
              </a:spcAft>
              <a:buSzPts val="1800"/>
              <a:buFont typeface="Calibri"/>
              <a:buChar char="●"/>
            </a:pPr>
            <a:r>
              <a:rPr lang="en-IN">
                <a:solidFill>
                  <a:schemeClr val="dk1"/>
                </a:solidFill>
                <a:latin typeface="Calibri"/>
                <a:ea typeface="Calibri"/>
                <a:cs typeface="Calibri"/>
                <a:sym typeface="Calibri"/>
              </a:rPr>
              <a:t>Tried simple Random Forest</a:t>
            </a:r>
            <a:endParaRPr>
              <a:solidFill>
                <a:schemeClr val="dk1"/>
              </a:solidFill>
              <a:latin typeface="Calibri"/>
              <a:ea typeface="Calibri"/>
              <a:cs typeface="Calibri"/>
              <a:sym typeface="Calibri"/>
            </a:endParaRPr>
          </a:p>
          <a:p>
            <a:pPr marL="457200" lvl="0" indent="-342900" algn="l" rtl="0">
              <a:spcBef>
                <a:spcPts val="0"/>
              </a:spcBef>
              <a:spcAft>
                <a:spcPts val="0"/>
              </a:spcAft>
              <a:buSzPts val="1800"/>
              <a:buFont typeface="Calibri"/>
              <a:buChar char="●"/>
            </a:pPr>
            <a:r>
              <a:rPr lang="en-IN">
                <a:solidFill>
                  <a:schemeClr val="dk1"/>
                </a:solidFill>
                <a:latin typeface="Calibri"/>
                <a:ea typeface="Calibri"/>
                <a:cs typeface="Calibri"/>
                <a:sym typeface="Calibri"/>
              </a:rPr>
              <a:t>Used RandomizedSearchCV and found best parameters and fine tuned out Random Forest Model</a:t>
            </a:r>
            <a:endParaRPr>
              <a:solidFill>
                <a:schemeClr val="dk1"/>
              </a:solidFill>
              <a:latin typeface="Calibri"/>
              <a:ea typeface="Calibri"/>
              <a:cs typeface="Calibri"/>
              <a:sym typeface="Calibri"/>
            </a:endParaRPr>
          </a:p>
        </p:txBody>
      </p:sp>
      <p:pic>
        <p:nvPicPr>
          <p:cNvPr id="168" name="Google Shape;168;p29"/>
          <p:cNvPicPr preferRelativeResize="0"/>
          <p:nvPr/>
        </p:nvPicPr>
        <p:blipFill>
          <a:blip r:embed="rId3">
            <a:alphaModFix/>
          </a:blip>
          <a:stretch>
            <a:fillRect/>
          </a:stretch>
        </p:blipFill>
        <p:spPr>
          <a:xfrm>
            <a:off x="7029734" y="2458109"/>
            <a:ext cx="4458275" cy="2966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4400"/>
              <a:buFont typeface="Calibri"/>
              <a:buNone/>
            </a:pPr>
            <a:r>
              <a:rPr lang="en-IN" b="1">
                <a:solidFill>
                  <a:srgbClr val="7030A0"/>
                </a:solidFill>
              </a:rPr>
              <a:t>Model Comparison</a:t>
            </a:r>
            <a:endParaRPr/>
          </a:p>
        </p:txBody>
      </p:sp>
      <p:graphicFrame>
        <p:nvGraphicFramePr>
          <p:cNvPr id="174" name="Google Shape;174;p30"/>
          <p:cNvGraphicFramePr/>
          <p:nvPr/>
        </p:nvGraphicFramePr>
        <p:xfrm>
          <a:off x="952500" y="1476675"/>
          <a:ext cx="10287000" cy="4398816"/>
        </p:xfrm>
        <a:graphic>
          <a:graphicData uri="http://schemas.openxmlformats.org/drawingml/2006/table">
            <a:tbl>
              <a:tblPr>
                <a:noFill/>
                <a:tableStyleId>{7CC946BA-0352-4472-A86E-E9A815610D7E}</a:tableStyleId>
              </a:tblPr>
              <a:tblGrid>
                <a:gridCol w="2571750">
                  <a:extLst>
                    <a:ext uri="{9D8B030D-6E8A-4147-A177-3AD203B41FA5}">
                      <a16:colId xmlns:a16="http://schemas.microsoft.com/office/drawing/2014/main" val="20000"/>
                    </a:ext>
                  </a:extLst>
                </a:gridCol>
                <a:gridCol w="2571750">
                  <a:extLst>
                    <a:ext uri="{9D8B030D-6E8A-4147-A177-3AD203B41FA5}">
                      <a16:colId xmlns:a16="http://schemas.microsoft.com/office/drawing/2014/main" val="20001"/>
                    </a:ext>
                  </a:extLst>
                </a:gridCol>
                <a:gridCol w="2571750">
                  <a:extLst>
                    <a:ext uri="{9D8B030D-6E8A-4147-A177-3AD203B41FA5}">
                      <a16:colId xmlns:a16="http://schemas.microsoft.com/office/drawing/2014/main" val="20002"/>
                    </a:ext>
                  </a:extLst>
                </a:gridCol>
                <a:gridCol w="2571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IN" sz="2000" b="1">
                          <a:solidFill>
                            <a:schemeClr val="dk1"/>
                          </a:solidFill>
                          <a:latin typeface="Calibri"/>
                          <a:ea typeface="Calibri"/>
                          <a:cs typeface="Calibri"/>
                          <a:sym typeface="Calibri"/>
                        </a:rPr>
                        <a:t>Models</a:t>
                      </a:r>
                      <a:endParaRPr sz="2000" b="1">
                        <a:solidFill>
                          <a:schemeClr val="dk1"/>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IN" sz="2000" b="1">
                          <a:solidFill>
                            <a:schemeClr val="dk1"/>
                          </a:solidFill>
                          <a:latin typeface="Calibri"/>
                          <a:ea typeface="Calibri"/>
                          <a:cs typeface="Calibri"/>
                          <a:sym typeface="Calibri"/>
                        </a:rPr>
                        <a:t> Train RMSE</a:t>
                      </a:r>
                      <a:endParaRPr sz="2000" b="1">
                        <a:solidFill>
                          <a:schemeClr val="dk1"/>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IN" sz="2000" b="1">
                          <a:solidFill>
                            <a:schemeClr val="dk1"/>
                          </a:solidFill>
                          <a:latin typeface="Calibri"/>
                          <a:ea typeface="Calibri"/>
                          <a:cs typeface="Calibri"/>
                          <a:sym typeface="Calibri"/>
                        </a:rPr>
                        <a:t>Test RMSE</a:t>
                      </a:r>
                      <a:endParaRPr sz="2000" b="1">
                        <a:solidFill>
                          <a:schemeClr val="dk1"/>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IN" sz="2000" b="1">
                          <a:solidFill>
                            <a:schemeClr val="dk1"/>
                          </a:solidFill>
                          <a:latin typeface="Calibri"/>
                          <a:ea typeface="Calibri"/>
                          <a:cs typeface="Calibri"/>
                          <a:sym typeface="Calibri"/>
                        </a:rPr>
                        <a:t>Platform Result</a:t>
                      </a:r>
                      <a:endParaRPr sz="2000" b="1">
                        <a:solidFill>
                          <a:schemeClr val="dk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IN" sz="2000">
                          <a:solidFill>
                            <a:schemeClr val="dk1"/>
                          </a:solidFill>
                          <a:latin typeface="Calibri"/>
                          <a:ea typeface="Calibri"/>
                          <a:cs typeface="Calibri"/>
                          <a:sym typeface="Calibri"/>
                        </a:rPr>
                        <a:t>Multiple Linear Regression</a:t>
                      </a:r>
                      <a:endParaRPr sz="2000">
                        <a:solidFill>
                          <a:schemeClr val="dk1"/>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IN" sz="2000">
                          <a:solidFill>
                            <a:schemeClr val="dk1"/>
                          </a:solidFill>
                          <a:latin typeface="Calibri"/>
                          <a:ea typeface="Calibri"/>
                          <a:cs typeface="Calibri"/>
                          <a:sym typeface="Calibri"/>
                        </a:rPr>
                        <a:t>1.6078</a:t>
                      </a:r>
                      <a:endParaRPr sz="2000">
                        <a:solidFill>
                          <a:schemeClr val="dk1"/>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IN" sz="2000">
                          <a:solidFill>
                            <a:schemeClr val="dk1"/>
                          </a:solidFill>
                          <a:latin typeface="Calibri"/>
                          <a:ea typeface="Calibri"/>
                          <a:cs typeface="Calibri"/>
                          <a:sym typeface="Calibri"/>
                        </a:rPr>
                        <a:t>1.6146</a:t>
                      </a:r>
                      <a:endParaRPr sz="2000">
                        <a:solidFill>
                          <a:schemeClr val="dk1"/>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IN" sz="2000">
                          <a:solidFill>
                            <a:schemeClr val="dk1"/>
                          </a:solidFill>
                          <a:latin typeface="Calibri"/>
                          <a:ea typeface="Calibri"/>
                          <a:cs typeface="Calibri"/>
                          <a:sym typeface="Calibri"/>
                        </a:rPr>
                        <a:t>1.612</a:t>
                      </a:r>
                      <a:endParaRPr sz="2000">
                        <a:solidFill>
                          <a:schemeClr val="dk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IN" sz="2000">
                          <a:solidFill>
                            <a:schemeClr val="dk1"/>
                          </a:solidFill>
                          <a:latin typeface="Calibri"/>
                          <a:ea typeface="Calibri"/>
                          <a:cs typeface="Calibri"/>
                          <a:sym typeface="Calibri"/>
                        </a:rPr>
                        <a:t>Lasso Regularization</a:t>
                      </a:r>
                      <a:endParaRPr sz="2000">
                        <a:solidFill>
                          <a:schemeClr val="dk1"/>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IN" sz="2000">
                          <a:solidFill>
                            <a:schemeClr val="dk1"/>
                          </a:solidFill>
                          <a:latin typeface="Calibri"/>
                          <a:ea typeface="Calibri"/>
                          <a:cs typeface="Calibri"/>
                          <a:sym typeface="Calibri"/>
                        </a:rPr>
                        <a:t>1.6014</a:t>
                      </a:r>
                      <a:endParaRPr sz="2000">
                        <a:solidFill>
                          <a:schemeClr val="dk1"/>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IN" sz="2000">
                          <a:solidFill>
                            <a:schemeClr val="dk1"/>
                          </a:solidFill>
                          <a:latin typeface="Calibri"/>
                          <a:ea typeface="Calibri"/>
                          <a:cs typeface="Calibri"/>
                          <a:sym typeface="Calibri"/>
                        </a:rPr>
                        <a:t>1.6123</a:t>
                      </a:r>
                      <a:endParaRPr sz="2000">
                        <a:solidFill>
                          <a:schemeClr val="dk1"/>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IN" sz="2000">
                          <a:solidFill>
                            <a:schemeClr val="dk1"/>
                          </a:solidFill>
                          <a:latin typeface="Calibri"/>
                          <a:ea typeface="Calibri"/>
                          <a:cs typeface="Calibri"/>
                          <a:sym typeface="Calibri"/>
                        </a:rPr>
                        <a:t>1.6120</a:t>
                      </a:r>
                      <a:endParaRPr sz="2000">
                        <a:solidFill>
                          <a:schemeClr val="dk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IN" sz="2000">
                          <a:solidFill>
                            <a:schemeClr val="dk1"/>
                          </a:solidFill>
                          <a:latin typeface="Calibri"/>
                          <a:ea typeface="Calibri"/>
                          <a:cs typeface="Calibri"/>
                          <a:sym typeface="Calibri"/>
                        </a:rPr>
                        <a:t>Ridge Regularization</a:t>
                      </a:r>
                      <a:endParaRPr sz="2000">
                        <a:solidFill>
                          <a:schemeClr val="dk1"/>
                        </a:solidFill>
                        <a:latin typeface="Calibri"/>
                        <a:ea typeface="Calibri"/>
                        <a:cs typeface="Calibri"/>
                        <a:sym typeface="Calibri"/>
                      </a:endParaRPr>
                    </a:p>
                  </a:txBody>
                  <a:tcPr marL="91425" marR="91425" marT="91425" marB="91425"/>
                </a:tc>
                <a:tc>
                  <a:txBody>
                    <a:bodyPr/>
                    <a:lstStyle/>
                    <a:p>
                      <a:pPr marL="0" lvl="0" indent="0" algn="ctr" rtl="0">
                        <a:lnSpc>
                          <a:spcPct val="115000"/>
                        </a:lnSpc>
                        <a:spcBef>
                          <a:spcPts val="0"/>
                        </a:spcBef>
                        <a:spcAft>
                          <a:spcPts val="0"/>
                        </a:spcAft>
                        <a:buNone/>
                      </a:pPr>
                      <a:r>
                        <a:rPr lang="en-IN" sz="2000">
                          <a:solidFill>
                            <a:schemeClr val="dk1"/>
                          </a:solidFill>
                          <a:highlight>
                            <a:srgbClr val="FFFFFF"/>
                          </a:highlight>
                          <a:latin typeface="Calibri"/>
                          <a:ea typeface="Calibri"/>
                          <a:cs typeface="Calibri"/>
                          <a:sym typeface="Calibri"/>
                        </a:rPr>
                        <a:t>1.6077</a:t>
                      </a:r>
                      <a:endParaRPr sz="2000">
                        <a:solidFill>
                          <a:schemeClr val="dk1"/>
                        </a:solidFill>
                        <a:latin typeface="Calibri"/>
                        <a:ea typeface="Calibri"/>
                        <a:cs typeface="Calibri"/>
                        <a:sym typeface="Calibri"/>
                      </a:endParaRPr>
                    </a:p>
                  </a:txBody>
                  <a:tcPr marL="91425" marR="91425" marT="91425" marB="91425"/>
                </a:tc>
                <a:tc>
                  <a:txBody>
                    <a:bodyPr/>
                    <a:lstStyle/>
                    <a:p>
                      <a:pPr marL="0" lvl="0" indent="0" algn="ctr" rtl="0">
                        <a:lnSpc>
                          <a:spcPct val="115000"/>
                        </a:lnSpc>
                        <a:spcBef>
                          <a:spcPts val="0"/>
                        </a:spcBef>
                        <a:spcAft>
                          <a:spcPts val="0"/>
                        </a:spcAft>
                        <a:buNone/>
                      </a:pPr>
                      <a:r>
                        <a:rPr lang="en-IN" sz="2000">
                          <a:solidFill>
                            <a:schemeClr val="dk1"/>
                          </a:solidFill>
                          <a:highlight>
                            <a:srgbClr val="FFFFFF"/>
                          </a:highlight>
                          <a:latin typeface="Calibri"/>
                          <a:ea typeface="Calibri"/>
                          <a:cs typeface="Calibri"/>
                          <a:sym typeface="Calibri"/>
                        </a:rPr>
                        <a:t>1.6152</a:t>
                      </a:r>
                      <a:endParaRPr sz="2000">
                        <a:solidFill>
                          <a:schemeClr val="dk1"/>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IN" sz="2000">
                          <a:solidFill>
                            <a:schemeClr val="dk1"/>
                          </a:solidFill>
                          <a:latin typeface="Calibri"/>
                          <a:ea typeface="Calibri"/>
                          <a:cs typeface="Calibri"/>
                          <a:sym typeface="Calibri"/>
                        </a:rPr>
                        <a:t>1.6127</a:t>
                      </a:r>
                      <a:endParaRPr sz="2000">
                        <a:solidFill>
                          <a:schemeClr val="dk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IN" sz="2000">
                          <a:solidFill>
                            <a:schemeClr val="dk1"/>
                          </a:solidFill>
                          <a:latin typeface="Calibri"/>
                          <a:ea typeface="Calibri"/>
                          <a:cs typeface="Calibri"/>
                          <a:sym typeface="Calibri"/>
                        </a:rPr>
                        <a:t>Decision Tree</a:t>
                      </a:r>
                      <a:endParaRPr sz="2000">
                        <a:solidFill>
                          <a:schemeClr val="dk1"/>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IN" sz="2000">
                          <a:solidFill>
                            <a:schemeClr val="dk1"/>
                          </a:solidFill>
                          <a:latin typeface="Calibri"/>
                          <a:ea typeface="Calibri"/>
                          <a:cs typeface="Calibri"/>
                          <a:sym typeface="Calibri"/>
                        </a:rPr>
                        <a:t>1.6104</a:t>
                      </a:r>
                      <a:endParaRPr sz="2000">
                        <a:solidFill>
                          <a:schemeClr val="dk1"/>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IN" sz="2000">
                          <a:solidFill>
                            <a:schemeClr val="dk1"/>
                          </a:solidFill>
                          <a:latin typeface="Calibri"/>
                          <a:ea typeface="Calibri"/>
                          <a:cs typeface="Calibri"/>
                          <a:sym typeface="Calibri"/>
                        </a:rPr>
                        <a:t>1.6123</a:t>
                      </a:r>
                      <a:endParaRPr sz="2000">
                        <a:solidFill>
                          <a:schemeClr val="dk1"/>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IN" sz="2000">
                          <a:solidFill>
                            <a:schemeClr val="dk1"/>
                          </a:solidFill>
                          <a:latin typeface="Calibri"/>
                          <a:ea typeface="Calibri"/>
                          <a:cs typeface="Calibri"/>
                          <a:sym typeface="Calibri"/>
                        </a:rPr>
                        <a:t>1.6104</a:t>
                      </a:r>
                      <a:endParaRPr sz="2000">
                        <a:solidFill>
                          <a:schemeClr val="dk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IN" sz="2000">
                          <a:solidFill>
                            <a:schemeClr val="dk1"/>
                          </a:solidFill>
                          <a:latin typeface="Calibri"/>
                          <a:ea typeface="Calibri"/>
                          <a:cs typeface="Calibri"/>
                          <a:sym typeface="Calibri"/>
                        </a:rPr>
                        <a:t>Linear regression with Feature selection</a:t>
                      </a:r>
                      <a:endParaRPr sz="2000">
                        <a:solidFill>
                          <a:schemeClr val="dk1"/>
                        </a:solidFill>
                        <a:latin typeface="Calibri"/>
                        <a:ea typeface="Calibri"/>
                        <a:cs typeface="Calibri"/>
                        <a:sym typeface="Calibri"/>
                      </a:endParaRPr>
                    </a:p>
                  </a:txBody>
                  <a:tcPr marL="91425" marR="91425" marT="91425" marB="91425">
                    <a:solidFill>
                      <a:srgbClr val="B6D7A8"/>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IN" sz="2000">
                          <a:solidFill>
                            <a:schemeClr val="dk1"/>
                          </a:solidFill>
                          <a:highlight>
                            <a:srgbClr val="B6D7A8"/>
                          </a:highlight>
                          <a:latin typeface="Calibri"/>
                          <a:ea typeface="Calibri"/>
                          <a:cs typeface="Calibri"/>
                          <a:sym typeface="Calibri"/>
                        </a:rPr>
                        <a:t>1.6089</a:t>
                      </a:r>
                      <a:endParaRPr sz="2000">
                        <a:solidFill>
                          <a:schemeClr val="dk1"/>
                        </a:solidFill>
                        <a:highlight>
                          <a:srgbClr val="B6D7A8"/>
                        </a:highlight>
                        <a:latin typeface="Calibri"/>
                        <a:ea typeface="Calibri"/>
                        <a:cs typeface="Calibri"/>
                        <a:sym typeface="Calibri"/>
                      </a:endParaRPr>
                    </a:p>
                    <a:p>
                      <a:pPr marL="0" lvl="0" indent="0" algn="ctr" rtl="0">
                        <a:spcBef>
                          <a:spcPts val="0"/>
                        </a:spcBef>
                        <a:spcAft>
                          <a:spcPts val="0"/>
                        </a:spcAft>
                        <a:buNone/>
                      </a:pPr>
                      <a:endParaRPr sz="2000">
                        <a:solidFill>
                          <a:schemeClr val="dk1"/>
                        </a:solidFill>
                        <a:latin typeface="Calibri"/>
                        <a:ea typeface="Calibri"/>
                        <a:cs typeface="Calibri"/>
                        <a:sym typeface="Calibri"/>
                      </a:endParaRPr>
                    </a:p>
                  </a:txBody>
                  <a:tcPr marL="91425" marR="91425" marT="91425" marB="91425">
                    <a:solidFill>
                      <a:srgbClr val="B6D7A8"/>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IN" sz="2000">
                          <a:solidFill>
                            <a:schemeClr val="dk1"/>
                          </a:solidFill>
                          <a:highlight>
                            <a:srgbClr val="B6D7A8"/>
                          </a:highlight>
                          <a:latin typeface="Calibri"/>
                          <a:ea typeface="Calibri"/>
                          <a:cs typeface="Calibri"/>
                          <a:sym typeface="Calibri"/>
                        </a:rPr>
                        <a:t>1.6121</a:t>
                      </a:r>
                      <a:endParaRPr sz="2000">
                        <a:solidFill>
                          <a:schemeClr val="dk1"/>
                        </a:solidFill>
                        <a:highlight>
                          <a:srgbClr val="B6D7A8"/>
                        </a:highlight>
                        <a:latin typeface="Calibri"/>
                        <a:ea typeface="Calibri"/>
                        <a:cs typeface="Calibri"/>
                        <a:sym typeface="Calibri"/>
                      </a:endParaRPr>
                    </a:p>
                    <a:p>
                      <a:pPr marL="0" lvl="0" indent="0" algn="ctr" rtl="0">
                        <a:spcBef>
                          <a:spcPts val="0"/>
                        </a:spcBef>
                        <a:spcAft>
                          <a:spcPts val="0"/>
                        </a:spcAft>
                        <a:buNone/>
                      </a:pPr>
                      <a:endParaRPr sz="2000">
                        <a:solidFill>
                          <a:schemeClr val="dk1"/>
                        </a:solidFill>
                        <a:latin typeface="Calibri"/>
                        <a:ea typeface="Calibri"/>
                        <a:cs typeface="Calibri"/>
                        <a:sym typeface="Calibri"/>
                      </a:endParaRPr>
                    </a:p>
                  </a:txBody>
                  <a:tcPr marL="91425" marR="91425" marT="91425" marB="91425">
                    <a:solidFill>
                      <a:srgbClr val="B6D7A8"/>
                    </a:solidFill>
                  </a:tcPr>
                </a:tc>
                <a:tc>
                  <a:txBody>
                    <a:bodyPr/>
                    <a:lstStyle/>
                    <a:p>
                      <a:pPr marL="0" lvl="0" indent="0" algn="ctr" rtl="0">
                        <a:spcBef>
                          <a:spcPts val="0"/>
                        </a:spcBef>
                        <a:spcAft>
                          <a:spcPts val="0"/>
                        </a:spcAft>
                        <a:buNone/>
                      </a:pPr>
                      <a:r>
                        <a:rPr lang="en-IN" sz="2000">
                          <a:solidFill>
                            <a:schemeClr val="dk1"/>
                          </a:solidFill>
                          <a:latin typeface="Calibri"/>
                          <a:ea typeface="Calibri"/>
                          <a:cs typeface="Calibri"/>
                          <a:sym typeface="Calibri"/>
                        </a:rPr>
                        <a:t>1.6113</a:t>
                      </a:r>
                      <a:endParaRPr sz="2000">
                        <a:solidFill>
                          <a:schemeClr val="dk1"/>
                        </a:solidFill>
                        <a:latin typeface="Calibri"/>
                        <a:ea typeface="Calibri"/>
                        <a:cs typeface="Calibri"/>
                        <a:sym typeface="Calibri"/>
                      </a:endParaRPr>
                    </a:p>
                  </a:txBody>
                  <a:tcPr marL="91425" marR="91425" marT="91425" marB="91425">
                    <a:solidFill>
                      <a:srgbClr val="B6D7A8"/>
                    </a:solidFill>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IN" sz="2000">
                          <a:solidFill>
                            <a:schemeClr val="dk1"/>
                          </a:solidFill>
                          <a:latin typeface="Calibri"/>
                          <a:ea typeface="Calibri"/>
                          <a:cs typeface="Calibri"/>
                          <a:sym typeface="Calibri"/>
                        </a:rPr>
                        <a:t>Random Forest with Feature Selection</a:t>
                      </a:r>
                      <a:endParaRPr sz="2000">
                        <a:solidFill>
                          <a:schemeClr val="dk1"/>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IN" sz="2000">
                          <a:solidFill>
                            <a:schemeClr val="dk1"/>
                          </a:solidFill>
                          <a:latin typeface="Calibri"/>
                          <a:ea typeface="Calibri"/>
                          <a:cs typeface="Calibri"/>
                          <a:sym typeface="Calibri"/>
                        </a:rPr>
                        <a:t>1.6016</a:t>
                      </a:r>
                      <a:endParaRPr sz="2000">
                        <a:solidFill>
                          <a:schemeClr val="dk1"/>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IN" sz="2000">
                          <a:solidFill>
                            <a:schemeClr val="dk1"/>
                          </a:solidFill>
                          <a:latin typeface="Calibri"/>
                          <a:ea typeface="Calibri"/>
                          <a:cs typeface="Calibri"/>
                          <a:sym typeface="Calibri"/>
                        </a:rPr>
                        <a:t>1.6138</a:t>
                      </a:r>
                      <a:endParaRPr sz="2000">
                        <a:solidFill>
                          <a:schemeClr val="dk1"/>
                        </a:solidFill>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IN" sz="2000">
                          <a:solidFill>
                            <a:schemeClr val="dk1"/>
                          </a:solidFill>
                          <a:latin typeface="Calibri"/>
                          <a:ea typeface="Calibri"/>
                          <a:cs typeface="Calibri"/>
                          <a:sym typeface="Calibri"/>
                        </a:rPr>
                        <a:t>1.6114</a:t>
                      </a:r>
                      <a:endParaRPr sz="2000">
                        <a:solidFill>
                          <a:schemeClr val="dk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838200" y="2515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4400"/>
              <a:buFont typeface="Calibri"/>
              <a:buNone/>
            </a:pPr>
            <a:r>
              <a:rPr lang="en-IN" b="1">
                <a:solidFill>
                  <a:srgbClr val="7030A0"/>
                </a:solidFill>
              </a:rPr>
              <a:t>Business Insights</a:t>
            </a:r>
            <a:endParaRPr/>
          </a:p>
        </p:txBody>
      </p:sp>
      <p:sp>
        <p:nvSpPr>
          <p:cNvPr id="180" name="Google Shape;180;p31"/>
          <p:cNvSpPr txBox="1">
            <a:spLocks noGrp="1"/>
          </p:cNvSpPr>
          <p:nvPr>
            <p:ph type="body" idx="1"/>
          </p:nvPr>
        </p:nvSpPr>
        <p:spPr>
          <a:xfrm>
            <a:off x="838200" y="2244575"/>
            <a:ext cx="10515600" cy="50334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0"/>
              </a:spcBef>
              <a:spcAft>
                <a:spcPts val="0"/>
              </a:spcAft>
              <a:buClr>
                <a:srgbClr val="000000"/>
              </a:buClr>
              <a:buSzPts val="2800"/>
              <a:buFont typeface="Calibri"/>
              <a:buChar char="●"/>
            </a:pPr>
            <a:r>
              <a:rPr lang="en-IN" sz="2800">
                <a:solidFill>
                  <a:srgbClr val="000000"/>
                </a:solidFill>
                <a:latin typeface="Calibri"/>
                <a:ea typeface="Calibri"/>
                <a:cs typeface="Calibri"/>
                <a:sym typeface="Calibri"/>
              </a:rPr>
              <a:t>People having debit cards have spend more.</a:t>
            </a:r>
            <a:endParaRPr sz="2800">
              <a:solidFill>
                <a:srgbClr val="000000"/>
              </a:solidFill>
              <a:latin typeface="Calibri"/>
              <a:ea typeface="Calibri"/>
              <a:cs typeface="Calibri"/>
              <a:sym typeface="Calibri"/>
            </a:endParaRPr>
          </a:p>
          <a:p>
            <a:pPr marL="914400" lvl="1" indent="-406400" algn="l" rtl="0">
              <a:lnSpc>
                <a:spcPct val="90000"/>
              </a:lnSpc>
              <a:spcBef>
                <a:spcPts val="0"/>
              </a:spcBef>
              <a:spcAft>
                <a:spcPts val="0"/>
              </a:spcAft>
              <a:buClr>
                <a:srgbClr val="000000"/>
              </a:buClr>
              <a:buSzPts val="2800"/>
              <a:buFont typeface="Calibri"/>
              <a:buChar char="○"/>
            </a:pPr>
            <a:r>
              <a:rPr lang="en-IN" sz="2800">
                <a:solidFill>
                  <a:srgbClr val="000000"/>
                </a:solidFill>
                <a:latin typeface="Calibri"/>
                <a:ea typeface="Calibri"/>
                <a:cs typeface="Calibri"/>
                <a:sym typeface="Calibri"/>
              </a:rPr>
              <a:t>Bank needs to provide more offers to increase Credit Card usage.</a:t>
            </a:r>
            <a:endParaRPr sz="2800">
              <a:solidFill>
                <a:srgbClr val="000000"/>
              </a:solidFill>
              <a:latin typeface="Calibri"/>
              <a:ea typeface="Calibri"/>
              <a:cs typeface="Calibri"/>
              <a:sym typeface="Calibri"/>
            </a:endParaRPr>
          </a:p>
          <a:p>
            <a:pPr marL="457200" lvl="0" indent="-406400" algn="l" rtl="0">
              <a:lnSpc>
                <a:spcPct val="90000"/>
              </a:lnSpc>
              <a:spcBef>
                <a:spcPts val="0"/>
              </a:spcBef>
              <a:spcAft>
                <a:spcPts val="0"/>
              </a:spcAft>
              <a:buClr>
                <a:srgbClr val="000000"/>
              </a:buClr>
              <a:buSzPts val="2800"/>
              <a:buFont typeface="Calibri"/>
              <a:buChar char="●"/>
            </a:pPr>
            <a:r>
              <a:rPr lang="en-IN" sz="2800">
                <a:solidFill>
                  <a:srgbClr val="000000"/>
                </a:solidFill>
                <a:latin typeface="Calibri"/>
                <a:ea typeface="Calibri"/>
                <a:cs typeface="Calibri"/>
                <a:sym typeface="Calibri"/>
              </a:rPr>
              <a:t>Gender-wise Man has shown expense as compared to females.</a:t>
            </a:r>
            <a:endParaRPr sz="2800">
              <a:solidFill>
                <a:srgbClr val="000000"/>
              </a:solidFill>
              <a:latin typeface="Calibri"/>
              <a:ea typeface="Calibri"/>
              <a:cs typeface="Calibri"/>
              <a:sym typeface="Calibri"/>
            </a:endParaRPr>
          </a:p>
          <a:p>
            <a:pPr marL="914400" lvl="1" indent="-406400" algn="l" rtl="0">
              <a:lnSpc>
                <a:spcPct val="90000"/>
              </a:lnSpc>
              <a:spcBef>
                <a:spcPts val="0"/>
              </a:spcBef>
              <a:spcAft>
                <a:spcPts val="0"/>
              </a:spcAft>
              <a:buClr>
                <a:srgbClr val="000000"/>
              </a:buClr>
              <a:buSzPts val="2800"/>
              <a:buFont typeface="Calibri"/>
              <a:buChar char="○"/>
            </a:pPr>
            <a:r>
              <a:rPr lang="en-IN" sz="2800">
                <a:solidFill>
                  <a:srgbClr val="000000"/>
                </a:solidFill>
                <a:latin typeface="Calibri"/>
                <a:ea typeface="Calibri"/>
                <a:cs typeface="Calibri"/>
                <a:sym typeface="Calibri"/>
              </a:rPr>
              <a:t>As Females like to spend, Females concentric Marketing needs to be done</a:t>
            </a:r>
            <a:endParaRPr sz="2800">
              <a:solidFill>
                <a:srgbClr val="000000"/>
              </a:solidFill>
              <a:latin typeface="Calibri"/>
              <a:ea typeface="Calibri"/>
              <a:cs typeface="Calibri"/>
              <a:sym typeface="Calibri"/>
            </a:endParaRPr>
          </a:p>
          <a:p>
            <a:pPr marL="457200" lvl="0" indent="-406400" algn="l" rtl="0">
              <a:lnSpc>
                <a:spcPct val="90000"/>
              </a:lnSpc>
              <a:spcBef>
                <a:spcPts val="0"/>
              </a:spcBef>
              <a:spcAft>
                <a:spcPts val="0"/>
              </a:spcAft>
              <a:buClr>
                <a:srgbClr val="000000"/>
              </a:buClr>
              <a:buSzPts val="2800"/>
              <a:buFont typeface="Calibri"/>
              <a:buChar char="●"/>
            </a:pPr>
            <a:r>
              <a:rPr lang="en-IN" sz="2800">
                <a:solidFill>
                  <a:srgbClr val="000000"/>
                </a:solidFill>
                <a:latin typeface="Calibri"/>
                <a:ea typeface="Calibri"/>
                <a:cs typeface="Calibri"/>
                <a:sym typeface="Calibri"/>
              </a:rPr>
              <a:t>Current Account sees more expenditure, but might be due to cash flows.</a:t>
            </a:r>
            <a:endParaRPr sz="2800">
              <a:solidFill>
                <a:srgbClr val="000000"/>
              </a:solidFill>
              <a:latin typeface="Calibri"/>
              <a:ea typeface="Calibri"/>
              <a:cs typeface="Calibri"/>
              <a:sym typeface="Calibri"/>
            </a:endParaRPr>
          </a:p>
          <a:p>
            <a:pPr marL="457200" lvl="0" indent="-406400" algn="l" rtl="0">
              <a:lnSpc>
                <a:spcPct val="90000"/>
              </a:lnSpc>
              <a:spcBef>
                <a:spcPts val="0"/>
              </a:spcBef>
              <a:spcAft>
                <a:spcPts val="0"/>
              </a:spcAft>
              <a:buClr>
                <a:srgbClr val="000000"/>
              </a:buClr>
              <a:buSzPts val="2800"/>
              <a:buFont typeface="Calibri"/>
              <a:buChar char="●"/>
            </a:pPr>
            <a:r>
              <a:rPr lang="en-IN" sz="2800">
                <a:solidFill>
                  <a:srgbClr val="000000"/>
                </a:solidFill>
                <a:latin typeface="Calibri"/>
                <a:ea typeface="Calibri"/>
                <a:cs typeface="Calibri"/>
                <a:sym typeface="Calibri"/>
              </a:rPr>
              <a:t>In short, Marketing Campaign for Females and some special promotion for credit card to increase usage of credit card Age(20-35)</a:t>
            </a:r>
            <a:endParaRPr sz="2800">
              <a:solidFill>
                <a:srgbClr val="000000"/>
              </a:solidFill>
              <a:latin typeface="Calibri"/>
              <a:ea typeface="Calibri"/>
              <a:cs typeface="Calibri"/>
              <a:sym typeface="Calibri"/>
            </a:endParaRPr>
          </a:p>
        </p:txBody>
      </p:sp>
      <p:pic>
        <p:nvPicPr>
          <p:cNvPr id="181" name="Google Shape;181;p31"/>
          <p:cNvPicPr preferRelativeResize="0"/>
          <p:nvPr/>
        </p:nvPicPr>
        <p:blipFill>
          <a:blip r:embed="rId3">
            <a:alphaModFix/>
          </a:blip>
          <a:stretch>
            <a:fillRect/>
          </a:stretch>
        </p:blipFill>
        <p:spPr>
          <a:xfrm>
            <a:off x="9093738" y="146625"/>
            <a:ext cx="2466975" cy="1847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4400"/>
              <a:buFont typeface="Calibri"/>
              <a:buNone/>
            </a:pPr>
            <a:r>
              <a:rPr lang="en-IN" b="1">
                <a:solidFill>
                  <a:srgbClr val="7030A0"/>
                </a:solidFill>
              </a:rPr>
              <a:t>If more time was provided..</a:t>
            </a:r>
            <a:endParaRPr/>
          </a:p>
        </p:txBody>
      </p:sp>
      <p:sp>
        <p:nvSpPr>
          <p:cNvPr id="187" name="Google Shape;187;p32"/>
          <p:cNvSpPr txBox="1">
            <a:spLocks noGrp="1"/>
          </p:cNvSpPr>
          <p:nvPr>
            <p:ph type="body" idx="1"/>
          </p:nvPr>
        </p:nvSpPr>
        <p:spPr>
          <a:xfrm>
            <a:off x="838200" y="1514475"/>
            <a:ext cx="10515600" cy="4335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Clr>
                <a:schemeClr val="dk1"/>
              </a:buClr>
              <a:buSzPts val="1100"/>
              <a:buFont typeface="Arial"/>
              <a:buNone/>
            </a:pPr>
            <a:r>
              <a:rPr lang="en-IN" sz="2800" dirty="0">
                <a:latin typeface="Calibri"/>
                <a:ea typeface="Calibri"/>
                <a:cs typeface="Calibri"/>
                <a:sym typeface="Calibri"/>
              </a:rPr>
              <a:t>If more time was provided we would’ve tried another model for Lower RMSLE score, they are:</a:t>
            </a:r>
            <a:endParaRPr sz="2800" dirty="0">
              <a:latin typeface="Calibri"/>
              <a:ea typeface="Calibri"/>
              <a:cs typeface="Calibri"/>
              <a:sym typeface="Calibri"/>
            </a:endParaRPr>
          </a:p>
          <a:p>
            <a:pPr marL="457200" lvl="0" indent="-406400" algn="l" rtl="0">
              <a:lnSpc>
                <a:spcPct val="100000"/>
              </a:lnSpc>
              <a:spcBef>
                <a:spcPts val="2100"/>
              </a:spcBef>
              <a:spcAft>
                <a:spcPts val="0"/>
              </a:spcAft>
              <a:buSzPts val="2800"/>
              <a:buChar char="●"/>
            </a:pPr>
            <a:r>
              <a:rPr lang="en-IN" sz="2800" b="1" dirty="0" err="1">
                <a:latin typeface="Calibri"/>
                <a:ea typeface="Calibri"/>
                <a:cs typeface="Calibri"/>
                <a:sym typeface="Calibri"/>
              </a:rPr>
              <a:t>XGBoost</a:t>
            </a:r>
            <a:r>
              <a:rPr lang="en-IN" sz="2800" b="1" dirty="0">
                <a:latin typeface="Calibri"/>
                <a:ea typeface="Calibri"/>
                <a:cs typeface="Calibri"/>
                <a:sym typeface="Calibri"/>
              </a:rPr>
              <a:t>:</a:t>
            </a:r>
            <a:r>
              <a:rPr lang="en-IN" sz="2800" dirty="0">
                <a:latin typeface="Calibri"/>
                <a:ea typeface="Calibri"/>
                <a:cs typeface="Calibri"/>
                <a:sym typeface="Calibri"/>
              </a:rPr>
              <a:t> </a:t>
            </a:r>
            <a:r>
              <a:rPr lang="en-IN" sz="2800" dirty="0" err="1">
                <a:latin typeface="Calibri"/>
                <a:ea typeface="Calibri"/>
                <a:cs typeface="Calibri"/>
                <a:sym typeface="Calibri"/>
              </a:rPr>
              <a:t>XGBoost</a:t>
            </a:r>
            <a:r>
              <a:rPr lang="en-IN" sz="2800" dirty="0">
                <a:latin typeface="Calibri"/>
                <a:ea typeface="Calibri"/>
                <a:cs typeface="Calibri"/>
                <a:sym typeface="Calibri"/>
              </a:rPr>
              <a:t> is an implementation of gradient boosted decision trees designed for speed and performance that is dominative competitive machine learning</a:t>
            </a:r>
            <a:endParaRPr sz="2800" dirty="0">
              <a:latin typeface="Calibri"/>
              <a:ea typeface="Calibri"/>
              <a:cs typeface="Calibri"/>
              <a:sym typeface="Calibri"/>
            </a:endParaRPr>
          </a:p>
          <a:p>
            <a:pPr marL="457200" lvl="0" indent="-406400" algn="l" rtl="0">
              <a:lnSpc>
                <a:spcPct val="100000"/>
              </a:lnSpc>
              <a:spcBef>
                <a:spcPts val="0"/>
              </a:spcBef>
              <a:spcAft>
                <a:spcPts val="0"/>
              </a:spcAft>
              <a:buSzPts val="2800"/>
              <a:buChar char="●"/>
            </a:pPr>
            <a:r>
              <a:rPr lang="en-IN" sz="2800" b="1" dirty="0">
                <a:latin typeface="Calibri"/>
                <a:ea typeface="Calibri"/>
                <a:cs typeface="Calibri"/>
                <a:sym typeface="Calibri"/>
              </a:rPr>
              <a:t>PCA:</a:t>
            </a:r>
            <a:r>
              <a:rPr lang="en-IN" sz="2800" dirty="0">
                <a:latin typeface="Calibri"/>
                <a:ea typeface="Calibri"/>
                <a:cs typeface="Calibri"/>
                <a:sym typeface="Calibri"/>
              </a:rPr>
              <a:t> It turns possible correlated features into a set of linearly uncorrelated ones called ‘Principal Components’.</a:t>
            </a:r>
            <a:endParaRPr sz="2800" dirty="0">
              <a:latin typeface="Calibri"/>
              <a:ea typeface="Calibri"/>
              <a:cs typeface="Calibri"/>
              <a:sym typeface="Calibri"/>
            </a:endParaRPr>
          </a:p>
          <a:p>
            <a:pPr marL="457200" lvl="0" indent="-406400" algn="l" rtl="0">
              <a:lnSpc>
                <a:spcPct val="100000"/>
              </a:lnSpc>
              <a:spcBef>
                <a:spcPts val="0"/>
              </a:spcBef>
              <a:spcAft>
                <a:spcPts val="0"/>
              </a:spcAft>
              <a:buSzPts val="2800"/>
              <a:buChar char="●"/>
            </a:pPr>
            <a:r>
              <a:rPr lang="en-IN" sz="2800" b="1" dirty="0">
                <a:latin typeface="Calibri"/>
                <a:ea typeface="Calibri"/>
                <a:cs typeface="Calibri"/>
                <a:sym typeface="Calibri"/>
              </a:rPr>
              <a:t>Ensemble models</a:t>
            </a:r>
            <a:r>
              <a:rPr lang="en-IN" sz="2800" dirty="0">
                <a:latin typeface="Calibri"/>
                <a:ea typeface="Calibri"/>
                <a:cs typeface="Calibri"/>
                <a:sym typeface="Calibri"/>
              </a:rPr>
              <a:t> can also be used for combining multiple models to improve the accuracy using bagging, boosting.</a:t>
            </a:r>
            <a:endParaRPr sz="2800" dirty="0">
              <a:latin typeface="Calibri"/>
              <a:ea typeface="Calibri"/>
              <a:cs typeface="Calibri"/>
              <a:sym typeface="Calibri"/>
            </a:endParaRPr>
          </a:p>
          <a:p>
            <a:pPr marL="0" lvl="0" indent="0" algn="l" rtl="0">
              <a:lnSpc>
                <a:spcPct val="100000"/>
              </a:lnSpc>
              <a:spcBef>
                <a:spcPts val="2100"/>
              </a:spcBef>
              <a:spcAft>
                <a:spcPts val="2100"/>
              </a:spcAft>
              <a:buNone/>
            </a:pPr>
            <a:endParaRPr sz="2800" dirty="0">
              <a:solidFill>
                <a:srgbClr val="FF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4400"/>
              <a:buFont typeface="Calibri"/>
              <a:buNone/>
            </a:pPr>
            <a:r>
              <a:rPr lang="en-IN" b="1">
                <a:solidFill>
                  <a:srgbClr val="7030A0"/>
                </a:solidFill>
              </a:rPr>
              <a:t>Problem Statement </a:t>
            </a:r>
            <a:endParaRPr b="1">
              <a:solidFill>
                <a:srgbClr val="7030A0"/>
              </a:solidFill>
            </a:endParaRPr>
          </a:p>
        </p:txBody>
      </p:sp>
      <p:sp>
        <p:nvSpPr>
          <p:cNvPr id="68" name="Google Shape;68;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2800"/>
              <a:buNone/>
            </a:pPr>
            <a:endParaRPr/>
          </a:p>
          <a:p>
            <a:pPr marL="0" lvl="0" indent="0" algn="just" rtl="0">
              <a:lnSpc>
                <a:spcPct val="90000"/>
              </a:lnSpc>
              <a:spcBef>
                <a:spcPts val="1000"/>
              </a:spcBef>
              <a:spcAft>
                <a:spcPts val="0"/>
              </a:spcAft>
              <a:buClr>
                <a:schemeClr val="dk1"/>
              </a:buClr>
              <a:buSzPts val="2800"/>
              <a:buNone/>
            </a:pPr>
            <a:r>
              <a:rPr lang="en-IN"/>
              <a:t>Common Man Bank wants to introduce offers and plans for the upcoming quarter based on the expenditures of their customers in the previous quarter, based on the demographics given we were asked to predict the average spend for the next three months.</a:t>
            </a:r>
            <a:endParaRPr/>
          </a:p>
          <a:p>
            <a:pPr marL="228600" lvl="0" indent="-50800" algn="just" rtl="0">
              <a:lnSpc>
                <a:spcPct val="90000"/>
              </a:lnSpc>
              <a:spcBef>
                <a:spcPts val="1000"/>
              </a:spcBef>
              <a:spcAft>
                <a:spcPts val="2100"/>
              </a:spcAft>
              <a:buClr>
                <a:schemeClr val="dk1"/>
              </a:buClr>
              <a:buSzPts val="28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3"/>
          <p:cNvSpPr txBox="1">
            <a:spLocks noGrp="1"/>
          </p:cNvSpPr>
          <p:nvPr>
            <p:ph type="title"/>
          </p:nvPr>
        </p:nvSpPr>
        <p:spPr>
          <a:xfrm>
            <a:off x="838200" y="2024109"/>
            <a:ext cx="10515600" cy="260115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4400"/>
              <a:buFont typeface="Calibri"/>
              <a:buNone/>
            </a:pPr>
            <a:r>
              <a:rPr lang="en-IN" b="1">
                <a:solidFill>
                  <a:srgbClr val="7030A0"/>
                </a:solidFill>
              </a:rPr>
              <a:t>THANK YOU </a:t>
            </a:r>
            <a:r>
              <a:rPr lang="en-IN" b="1">
                <a:solidFill>
                  <a:srgbClr val="FFC000"/>
                </a:solidFill>
              </a:rPr>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4400"/>
              <a:buFont typeface="Calibri"/>
              <a:buNone/>
            </a:pPr>
            <a:r>
              <a:rPr lang="en-IN" b="1">
                <a:solidFill>
                  <a:srgbClr val="7030A0"/>
                </a:solidFill>
              </a:rPr>
              <a:t>Our Approach</a:t>
            </a:r>
            <a:endParaRPr b="1">
              <a:solidFill>
                <a:srgbClr val="7030A0"/>
              </a:solidFill>
            </a:endParaRPr>
          </a:p>
        </p:txBody>
      </p:sp>
      <p:pic>
        <p:nvPicPr>
          <p:cNvPr id="74" name="Google Shape;74;p16"/>
          <p:cNvPicPr preferRelativeResize="0">
            <a:picLocks noGrp="1"/>
          </p:cNvPicPr>
          <p:nvPr>
            <p:ph type="body" idx="1"/>
          </p:nvPr>
        </p:nvPicPr>
        <p:blipFill rotWithShape="1">
          <a:blip r:embed="rId3">
            <a:alphaModFix/>
          </a:blip>
          <a:srcRect/>
          <a:stretch/>
        </p:blipFill>
        <p:spPr>
          <a:xfrm>
            <a:off x="1850825" y="1690701"/>
            <a:ext cx="7809000" cy="4627500"/>
          </a:xfrm>
          <a:prstGeom prst="rect">
            <a:avLst/>
          </a:prstGeom>
          <a:noFill/>
          <a:ln>
            <a:noFill/>
          </a:ln>
        </p:spPr>
      </p:pic>
      <p:sp>
        <p:nvSpPr>
          <p:cNvPr id="75" name="Google Shape;75;p16"/>
          <p:cNvSpPr txBox="1"/>
          <p:nvPr/>
        </p:nvSpPr>
        <p:spPr>
          <a:xfrm>
            <a:off x="2401975" y="5570522"/>
            <a:ext cx="1152000" cy="7476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800" b="0" i="0" u="none" strike="noStrike" cap="none">
                <a:solidFill>
                  <a:schemeClr val="dk1"/>
                </a:solidFill>
                <a:latin typeface="Calibri"/>
                <a:ea typeface="Calibri"/>
                <a:cs typeface="Calibri"/>
                <a:sym typeface="Calibri"/>
              </a:rPr>
              <a:t>Outlier Treatment</a:t>
            </a:r>
            <a:endParaRPr sz="18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6" name="Google Shape;76;p16"/>
          <p:cNvSpPr txBox="1"/>
          <p:nvPr/>
        </p:nvSpPr>
        <p:spPr>
          <a:xfrm>
            <a:off x="3814199" y="5674320"/>
            <a:ext cx="1261200" cy="5400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800" b="0" i="0" u="none" strike="noStrike" cap="none">
                <a:solidFill>
                  <a:schemeClr val="dk1"/>
                </a:solidFill>
                <a:latin typeface="Calibri"/>
                <a:ea typeface="Calibri"/>
                <a:cs typeface="Calibri"/>
                <a:sym typeface="Calibri"/>
              </a:rPr>
              <a:t>EDA</a:t>
            </a:r>
            <a:endParaRPr sz="1800" b="0" i="0" u="none" strike="noStrike" cap="none">
              <a:solidFill>
                <a:schemeClr val="dk1"/>
              </a:solidFill>
              <a:latin typeface="Calibri"/>
              <a:ea typeface="Calibri"/>
              <a:cs typeface="Calibri"/>
              <a:sym typeface="Calibri"/>
            </a:endParaRPr>
          </a:p>
        </p:txBody>
      </p:sp>
      <p:sp>
        <p:nvSpPr>
          <p:cNvPr id="77" name="Google Shape;77;p16"/>
          <p:cNvSpPr txBox="1"/>
          <p:nvPr/>
        </p:nvSpPr>
        <p:spPr>
          <a:xfrm>
            <a:off x="5185700" y="5674322"/>
            <a:ext cx="1116000" cy="5400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800" b="0" i="0" u="none" strike="noStrike" cap="none">
                <a:solidFill>
                  <a:schemeClr val="dk1"/>
                </a:solidFill>
                <a:latin typeface="Calibri"/>
                <a:ea typeface="Calibri"/>
                <a:cs typeface="Calibri"/>
                <a:sym typeface="Calibri"/>
              </a:rPr>
              <a:t>Feature Selection</a:t>
            </a:r>
            <a:endParaRPr sz="18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8" name="Google Shape;78;p16"/>
          <p:cNvSpPr txBox="1"/>
          <p:nvPr/>
        </p:nvSpPr>
        <p:spPr>
          <a:xfrm>
            <a:off x="6569604" y="5621230"/>
            <a:ext cx="1261200" cy="6462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800" b="0" i="0" u="none" strike="noStrike" cap="none">
                <a:solidFill>
                  <a:schemeClr val="dk1"/>
                </a:solidFill>
                <a:latin typeface="Calibri"/>
                <a:ea typeface="Calibri"/>
                <a:cs typeface="Calibri"/>
                <a:sym typeface="Calibri"/>
              </a:rPr>
              <a:t>Baseline Model</a:t>
            </a:r>
            <a:endParaRPr sz="1800" b="0" i="0" u="none" strike="noStrike" cap="none">
              <a:solidFill>
                <a:schemeClr val="dk1"/>
              </a:solidFill>
              <a:latin typeface="Calibri"/>
              <a:ea typeface="Calibri"/>
              <a:cs typeface="Calibri"/>
              <a:sym typeface="Calibri"/>
            </a:endParaRPr>
          </a:p>
        </p:txBody>
      </p:sp>
      <p:sp>
        <p:nvSpPr>
          <p:cNvPr id="79" name="Google Shape;79;p16"/>
          <p:cNvSpPr txBox="1"/>
          <p:nvPr/>
        </p:nvSpPr>
        <p:spPr>
          <a:xfrm>
            <a:off x="7933421" y="5621155"/>
            <a:ext cx="1499700" cy="6462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800" b="0" i="0" u="none" strike="noStrike" cap="none">
                <a:solidFill>
                  <a:schemeClr val="dk1"/>
                </a:solidFill>
                <a:latin typeface="Calibri"/>
                <a:ea typeface="Calibri"/>
                <a:cs typeface="Calibri"/>
                <a:sym typeface="Calibri"/>
              </a:rPr>
              <a:t>Model Comparison</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4400"/>
              <a:buFont typeface="Calibri"/>
              <a:buNone/>
            </a:pPr>
            <a:r>
              <a:rPr lang="en-IN" b="1">
                <a:solidFill>
                  <a:srgbClr val="7030A0"/>
                </a:solidFill>
              </a:rPr>
              <a:t>Datasets</a:t>
            </a:r>
            <a:endParaRPr b="1">
              <a:solidFill>
                <a:srgbClr val="7030A0"/>
              </a:solidFill>
            </a:endParaRPr>
          </a:p>
        </p:txBody>
      </p:sp>
      <p:sp>
        <p:nvSpPr>
          <p:cNvPr id="85" name="Google Shape;85;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IN"/>
              <a:t> We were provided with train and test datasets with the following demographics:</a:t>
            </a:r>
            <a:endParaRPr/>
          </a:p>
          <a:p>
            <a:pPr marL="0" lvl="0" indent="0" algn="l" rtl="0">
              <a:lnSpc>
                <a:spcPct val="90000"/>
              </a:lnSpc>
              <a:spcBef>
                <a:spcPts val="1000"/>
              </a:spcBef>
              <a:spcAft>
                <a:spcPts val="0"/>
              </a:spcAft>
              <a:buClr>
                <a:schemeClr val="dk1"/>
              </a:buClr>
              <a:buSzPts val="2800"/>
              <a:buNone/>
            </a:pPr>
            <a:r>
              <a:rPr lang="en-IN"/>
              <a:t>             </a:t>
            </a:r>
            <a:endParaRPr/>
          </a:p>
          <a:p>
            <a:pPr marL="0" lvl="0" indent="0" algn="l" rtl="0">
              <a:lnSpc>
                <a:spcPct val="90000"/>
              </a:lnSpc>
              <a:spcBef>
                <a:spcPts val="1000"/>
              </a:spcBef>
              <a:spcAft>
                <a:spcPts val="0"/>
              </a:spcAft>
              <a:buClr>
                <a:schemeClr val="dk1"/>
              </a:buClr>
              <a:buSzPts val="2800"/>
              <a:buNone/>
            </a:pPr>
            <a:r>
              <a:rPr lang="en-IN"/>
              <a:t>               Credentials &amp; Personal Info                     Expenditures</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IN"/>
              <a:t>                Loans &amp; Investment                                 Average Credit Card</a:t>
            </a:r>
            <a:endParaRPr/>
          </a:p>
          <a:p>
            <a:pPr marL="0" lvl="0" indent="0" algn="l" rtl="0">
              <a:lnSpc>
                <a:spcPct val="90000"/>
              </a:lnSpc>
              <a:spcBef>
                <a:spcPts val="1000"/>
              </a:spcBef>
              <a:spcAft>
                <a:spcPts val="0"/>
              </a:spcAft>
              <a:buClr>
                <a:schemeClr val="dk1"/>
              </a:buClr>
              <a:buSzPts val="2800"/>
              <a:buNone/>
            </a:pPr>
            <a:r>
              <a:rPr lang="en-IN"/>
              <a:t>                                                                                    Consumption</a:t>
            </a:r>
            <a:endParaRPr/>
          </a:p>
          <a:p>
            <a:pPr marL="0" lvl="0" indent="0" algn="l" rtl="0">
              <a:lnSpc>
                <a:spcPct val="90000"/>
              </a:lnSpc>
              <a:spcBef>
                <a:spcPts val="1000"/>
              </a:spcBef>
              <a:spcAft>
                <a:spcPts val="0"/>
              </a:spcAft>
              <a:buClr>
                <a:schemeClr val="dk1"/>
              </a:buClr>
              <a:buSzPts val="2800"/>
              <a:buNone/>
            </a:pPr>
            <a:r>
              <a:rPr lang="en-IN"/>
              <a:t>    </a:t>
            </a:r>
            <a:endParaRPr/>
          </a:p>
          <a:p>
            <a:pPr marL="0" lvl="0" indent="0" algn="l" rtl="0">
              <a:lnSpc>
                <a:spcPct val="90000"/>
              </a:lnSpc>
              <a:spcBef>
                <a:spcPts val="1000"/>
              </a:spcBef>
              <a:spcAft>
                <a:spcPts val="2100"/>
              </a:spcAft>
              <a:buClr>
                <a:schemeClr val="dk1"/>
              </a:buClr>
              <a:buSzPts val="2800"/>
              <a:buNone/>
            </a:pPr>
            <a:endParaRPr/>
          </a:p>
        </p:txBody>
      </p:sp>
      <p:pic>
        <p:nvPicPr>
          <p:cNvPr id="86" name="Google Shape;86;p17"/>
          <p:cNvPicPr preferRelativeResize="0"/>
          <p:nvPr/>
        </p:nvPicPr>
        <p:blipFill rotWithShape="1">
          <a:blip r:embed="rId3">
            <a:alphaModFix/>
          </a:blip>
          <a:srcRect l="34300" t="54126" r="51473" b="17983"/>
          <a:stretch/>
        </p:blipFill>
        <p:spPr>
          <a:xfrm>
            <a:off x="1113408" y="2920085"/>
            <a:ext cx="815340" cy="899160"/>
          </a:xfrm>
          <a:prstGeom prst="rect">
            <a:avLst/>
          </a:prstGeom>
          <a:noFill/>
          <a:ln>
            <a:noFill/>
          </a:ln>
        </p:spPr>
      </p:pic>
      <p:pic>
        <p:nvPicPr>
          <p:cNvPr id="87" name="Google Shape;87;p17"/>
          <p:cNvPicPr preferRelativeResize="0"/>
          <p:nvPr/>
        </p:nvPicPr>
        <p:blipFill rotWithShape="1">
          <a:blip r:embed="rId4">
            <a:alphaModFix/>
          </a:blip>
          <a:srcRect l="28318" t="16309" r="53733" b="53201"/>
          <a:stretch/>
        </p:blipFill>
        <p:spPr>
          <a:xfrm>
            <a:off x="1006728" y="4057034"/>
            <a:ext cx="1028700" cy="982980"/>
          </a:xfrm>
          <a:prstGeom prst="rect">
            <a:avLst/>
          </a:prstGeom>
          <a:noFill/>
          <a:ln>
            <a:noFill/>
          </a:ln>
        </p:spPr>
      </p:pic>
      <p:pic>
        <p:nvPicPr>
          <p:cNvPr id="88" name="Google Shape;88;p17"/>
          <p:cNvPicPr preferRelativeResize="0"/>
          <p:nvPr/>
        </p:nvPicPr>
        <p:blipFill rotWithShape="1">
          <a:blip r:embed="rId5">
            <a:alphaModFix/>
          </a:blip>
          <a:srcRect l="30446" t="18436" r="54797" b="56509"/>
          <a:stretch/>
        </p:blipFill>
        <p:spPr>
          <a:xfrm>
            <a:off x="6787829" y="4144664"/>
            <a:ext cx="845820" cy="807720"/>
          </a:xfrm>
          <a:prstGeom prst="rect">
            <a:avLst/>
          </a:prstGeom>
          <a:noFill/>
          <a:ln>
            <a:noFill/>
          </a:ln>
        </p:spPr>
      </p:pic>
      <p:pic>
        <p:nvPicPr>
          <p:cNvPr id="89" name="Google Shape;89;p17"/>
          <p:cNvPicPr preferRelativeResize="0"/>
          <p:nvPr/>
        </p:nvPicPr>
        <p:blipFill rotWithShape="1">
          <a:blip r:embed="rId6">
            <a:alphaModFix/>
          </a:blip>
          <a:srcRect l="29913" t="21744" r="54266" b="59109"/>
          <a:stretch/>
        </p:blipFill>
        <p:spPr>
          <a:xfrm>
            <a:off x="6787829" y="3061055"/>
            <a:ext cx="906780" cy="6172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b="1">
                <a:solidFill>
                  <a:srgbClr val="7030A0"/>
                </a:solidFill>
              </a:rPr>
              <a:t>Preprocessing</a:t>
            </a:r>
            <a:endParaRPr b="1">
              <a:solidFill>
                <a:srgbClr val="7030A0"/>
              </a:solidFill>
            </a:endParaRPr>
          </a:p>
        </p:txBody>
      </p:sp>
      <p:sp>
        <p:nvSpPr>
          <p:cNvPr id="95" name="Google Shape;95;p1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42900" algn="l" rtl="0">
              <a:lnSpc>
                <a:spcPct val="115000"/>
              </a:lnSpc>
              <a:spcBef>
                <a:spcPts val="1000"/>
              </a:spcBef>
              <a:spcAft>
                <a:spcPts val="0"/>
              </a:spcAft>
              <a:buSzPts val="1800"/>
              <a:buChar char="●"/>
            </a:pPr>
            <a:r>
              <a:rPr lang="en-IN"/>
              <a:t>Removed Outliers using winsorize </a:t>
            </a:r>
            <a:endParaRPr/>
          </a:p>
          <a:p>
            <a:pPr marL="457200" lvl="0" indent="-342900" algn="l" rtl="0">
              <a:lnSpc>
                <a:spcPct val="115000"/>
              </a:lnSpc>
              <a:spcBef>
                <a:spcPts val="0"/>
              </a:spcBef>
              <a:spcAft>
                <a:spcPts val="0"/>
              </a:spcAft>
              <a:buSzPts val="1800"/>
              <a:buChar char="●"/>
            </a:pPr>
            <a:r>
              <a:rPr lang="en-IN"/>
              <a:t>Binned age groups for better visualization</a:t>
            </a:r>
            <a:endParaRPr/>
          </a:p>
          <a:p>
            <a:pPr marL="457200" lvl="0" indent="-342900" algn="l" rtl="0">
              <a:lnSpc>
                <a:spcPct val="115000"/>
              </a:lnSpc>
              <a:spcBef>
                <a:spcPts val="0"/>
              </a:spcBef>
              <a:spcAft>
                <a:spcPts val="0"/>
              </a:spcAft>
              <a:buSzPts val="1800"/>
              <a:buChar char="●"/>
            </a:pPr>
            <a:r>
              <a:rPr lang="en-IN"/>
              <a:t>Removed region code because it had discrete value and it showed that it doesn't affect the target variable </a:t>
            </a:r>
            <a:endParaRPr/>
          </a:p>
          <a:p>
            <a:pPr marL="457200" lvl="0" indent="-342900" algn="l" rtl="0">
              <a:lnSpc>
                <a:spcPct val="115000"/>
              </a:lnSpc>
              <a:spcBef>
                <a:spcPts val="0"/>
              </a:spcBef>
              <a:spcAft>
                <a:spcPts val="0"/>
              </a:spcAft>
              <a:buSzPts val="1800"/>
              <a:buChar char="●"/>
            </a:pPr>
            <a:r>
              <a:rPr lang="en-IN"/>
              <a:t>Label encoded the remaining categorical variables so that regression model can take them as values</a:t>
            </a:r>
            <a:endParaRPr/>
          </a:p>
          <a:p>
            <a:pPr marL="457200" lvl="0" indent="-342900" algn="l" rtl="0">
              <a:lnSpc>
                <a:spcPct val="115000"/>
              </a:lnSpc>
              <a:spcBef>
                <a:spcPts val="0"/>
              </a:spcBef>
              <a:spcAft>
                <a:spcPts val="0"/>
              </a:spcAft>
              <a:buSzPts val="1800"/>
              <a:buChar char="●"/>
            </a:pPr>
            <a:r>
              <a:rPr lang="en-IN"/>
              <a:t>Used Standard Scalar on the X column so that all the variable get standardized with mean=0 and standard deviation =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4400"/>
              <a:buFont typeface="Calibri"/>
              <a:buNone/>
            </a:pPr>
            <a:r>
              <a:rPr lang="en-IN" b="1">
                <a:solidFill>
                  <a:srgbClr val="7030A0"/>
                </a:solidFill>
              </a:rPr>
              <a:t>EDA</a:t>
            </a:r>
            <a:endParaRPr b="1">
              <a:solidFill>
                <a:srgbClr val="7030A0"/>
              </a:solidFill>
            </a:endParaRPr>
          </a:p>
        </p:txBody>
      </p:sp>
      <p:pic>
        <p:nvPicPr>
          <p:cNvPr id="101" name="Google Shape;101;p19"/>
          <p:cNvPicPr preferRelativeResize="0">
            <a:picLocks noGrp="1"/>
          </p:cNvPicPr>
          <p:nvPr>
            <p:ph type="body" idx="1"/>
          </p:nvPr>
        </p:nvPicPr>
        <p:blipFill rotWithShape="1">
          <a:blip r:embed="rId3">
            <a:alphaModFix/>
          </a:blip>
          <a:srcRect l="18879" t="34035" r="14513" b="16565"/>
          <a:stretch/>
        </p:blipFill>
        <p:spPr>
          <a:xfrm>
            <a:off x="1343025" y="1419225"/>
            <a:ext cx="9505950" cy="4019550"/>
          </a:xfrm>
          <a:prstGeom prst="rect">
            <a:avLst/>
          </a:prstGeom>
          <a:noFill/>
          <a:ln>
            <a:noFill/>
          </a:ln>
        </p:spPr>
      </p:pic>
      <p:pic>
        <p:nvPicPr>
          <p:cNvPr id="102" name="Google Shape;102;p19"/>
          <p:cNvPicPr preferRelativeResize="0"/>
          <p:nvPr/>
        </p:nvPicPr>
        <p:blipFill rotWithShape="1">
          <a:blip r:embed="rId4">
            <a:alphaModFix/>
          </a:blip>
          <a:srcRect l="36162" t="49636" r="18899" b="45637"/>
          <a:stretch/>
        </p:blipFill>
        <p:spPr>
          <a:xfrm>
            <a:off x="4101483" y="5438775"/>
            <a:ext cx="5894772" cy="6956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838200" y="1615736"/>
            <a:ext cx="10515600" cy="7643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2800"/>
              <a:buFont typeface="Calibri"/>
              <a:buNone/>
            </a:pPr>
            <a:r>
              <a:rPr lang="en-IN" sz="2800" b="1"/>
              <a:t>Correlation and it’s Normalised Form</a:t>
            </a:r>
            <a:endParaRPr/>
          </a:p>
        </p:txBody>
      </p:sp>
      <p:pic>
        <p:nvPicPr>
          <p:cNvPr id="108" name="Google Shape;108;p20"/>
          <p:cNvPicPr preferRelativeResize="0">
            <a:picLocks noGrp="1"/>
          </p:cNvPicPr>
          <p:nvPr>
            <p:ph type="body" idx="1"/>
          </p:nvPr>
        </p:nvPicPr>
        <p:blipFill rotWithShape="1">
          <a:blip r:embed="rId3">
            <a:alphaModFix/>
          </a:blip>
          <a:srcRect l="19543" t="34745" r="50808" b="32873"/>
          <a:stretch/>
        </p:blipFill>
        <p:spPr>
          <a:xfrm>
            <a:off x="1059130" y="2380114"/>
            <a:ext cx="5155240" cy="3331136"/>
          </a:xfrm>
          <a:prstGeom prst="rect">
            <a:avLst/>
          </a:prstGeom>
          <a:noFill/>
          <a:ln>
            <a:noFill/>
          </a:ln>
        </p:spPr>
      </p:pic>
      <p:pic>
        <p:nvPicPr>
          <p:cNvPr id="109" name="Google Shape;109;p20"/>
          <p:cNvPicPr preferRelativeResize="0"/>
          <p:nvPr/>
        </p:nvPicPr>
        <p:blipFill rotWithShape="1">
          <a:blip r:embed="rId4">
            <a:alphaModFix/>
          </a:blip>
          <a:srcRect l="18745" t="39472" r="53335" b="29565"/>
          <a:stretch/>
        </p:blipFill>
        <p:spPr>
          <a:xfrm>
            <a:off x="6320162" y="2380114"/>
            <a:ext cx="5033638" cy="333113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1"/>
          <p:cNvPicPr preferRelativeResize="0">
            <a:picLocks noGrp="1"/>
          </p:cNvPicPr>
          <p:nvPr>
            <p:ph type="body" idx="1"/>
          </p:nvPr>
        </p:nvPicPr>
        <p:blipFill rotWithShape="1">
          <a:blip r:embed="rId3">
            <a:alphaModFix/>
          </a:blip>
          <a:srcRect l="18613" t="42308" r="20496" b="19401"/>
          <a:stretch/>
        </p:blipFill>
        <p:spPr>
          <a:xfrm>
            <a:off x="1471050" y="1296850"/>
            <a:ext cx="9249900" cy="5059800"/>
          </a:xfrm>
          <a:prstGeom prst="rect">
            <a:avLst/>
          </a:prstGeom>
          <a:noFill/>
          <a:ln>
            <a:noFill/>
          </a:ln>
        </p:spPr>
      </p:pic>
      <p:sp>
        <p:nvSpPr>
          <p:cNvPr id="115" name="Google Shape;115;p21"/>
          <p:cNvSpPr txBox="1"/>
          <p:nvPr/>
        </p:nvSpPr>
        <p:spPr>
          <a:xfrm>
            <a:off x="3589950" y="327500"/>
            <a:ext cx="5012100" cy="55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2000" b="1">
                <a:latin typeface="Calibri"/>
                <a:ea typeface="Calibri"/>
                <a:cs typeface="Calibri"/>
                <a:sym typeface="Calibri"/>
              </a:rPr>
              <a:t>Debit and Credit Card Usage</a:t>
            </a:r>
            <a:endParaRPr sz="2000" b="1">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2"/>
          <p:cNvPicPr preferRelativeResize="0"/>
          <p:nvPr/>
        </p:nvPicPr>
        <p:blipFill rotWithShape="1">
          <a:blip r:embed="rId3">
            <a:alphaModFix/>
          </a:blip>
          <a:srcRect l="19809" t="54834" r="50808" b="13965"/>
          <a:stretch/>
        </p:blipFill>
        <p:spPr>
          <a:xfrm>
            <a:off x="2010463" y="1164549"/>
            <a:ext cx="8171074" cy="5311024"/>
          </a:xfrm>
          <a:prstGeom prst="rect">
            <a:avLst/>
          </a:prstGeom>
          <a:noFill/>
          <a:ln>
            <a:noFill/>
          </a:ln>
        </p:spPr>
      </p:pic>
      <p:sp>
        <p:nvSpPr>
          <p:cNvPr id="121" name="Google Shape;121;p22"/>
          <p:cNvSpPr txBox="1"/>
          <p:nvPr/>
        </p:nvSpPr>
        <p:spPr>
          <a:xfrm>
            <a:off x="3589950" y="327500"/>
            <a:ext cx="5012100" cy="55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2000" b="1">
                <a:latin typeface="Calibri"/>
                <a:ea typeface="Calibri"/>
                <a:cs typeface="Calibri"/>
                <a:sym typeface="Calibri"/>
              </a:rPr>
              <a:t>Gender based Card Limits</a:t>
            </a:r>
            <a:endParaRPr sz="2000" b="1">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798</Words>
  <Application>Microsoft Office PowerPoint</Application>
  <PresentationFormat>Widescreen</PresentationFormat>
  <Paragraphs>114</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Georgia</vt:lpstr>
      <vt:lpstr>Simple Light</vt:lpstr>
      <vt:lpstr>HACKATHON – 2 Credit Card Consumption Prediction</vt:lpstr>
      <vt:lpstr>Problem Statement </vt:lpstr>
      <vt:lpstr>Our Approach</vt:lpstr>
      <vt:lpstr>Datasets</vt:lpstr>
      <vt:lpstr>Preprocessing</vt:lpstr>
      <vt:lpstr>EDA</vt:lpstr>
      <vt:lpstr>Correlation and it’s Normalised Form</vt:lpstr>
      <vt:lpstr>PowerPoint Presentation</vt:lpstr>
      <vt:lpstr>PowerPoint Presentation</vt:lpstr>
      <vt:lpstr>Evaluation Method Used</vt:lpstr>
      <vt:lpstr>Models Used</vt:lpstr>
      <vt:lpstr>Linear Regression</vt:lpstr>
      <vt:lpstr>Lasso and Ridge Regression</vt:lpstr>
      <vt:lpstr>Decision Trees</vt:lpstr>
      <vt:lpstr>Feature Selection</vt:lpstr>
      <vt:lpstr>Random Forest</vt:lpstr>
      <vt:lpstr>Model Comparison</vt:lpstr>
      <vt:lpstr>Business Insights</vt:lpstr>
      <vt:lpstr>If more time was provided..</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HACKATHON – 2 Credit Card Consumption Prediction</dc:title>
  <cp:lastModifiedBy>Dashang</cp:lastModifiedBy>
  <cp:revision>1</cp:revision>
  <dcterms:modified xsi:type="dcterms:W3CDTF">2020-02-09T08:07:34Z</dcterms:modified>
</cp:coreProperties>
</file>